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80"/>
  </p:notesMasterIdLst>
  <p:handoutMasterIdLst>
    <p:handoutMasterId r:id="rId81"/>
  </p:handoutMasterIdLst>
  <p:sldIdLst>
    <p:sldId id="382" r:id="rId5"/>
    <p:sldId id="2226" r:id="rId6"/>
    <p:sldId id="2225" r:id="rId7"/>
    <p:sldId id="2227" r:id="rId8"/>
    <p:sldId id="2247" r:id="rId9"/>
    <p:sldId id="2261" r:id="rId10"/>
    <p:sldId id="2246" r:id="rId11"/>
    <p:sldId id="2263" r:id="rId12"/>
    <p:sldId id="2264" r:id="rId13"/>
    <p:sldId id="2265" r:id="rId14"/>
    <p:sldId id="2245" r:id="rId15"/>
    <p:sldId id="2244" r:id="rId16"/>
    <p:sldId id="2240" r:id="rId17"/>
    <p:sldId id="2267" r:id="rId18"/>
    <p:sldId id="2266" r:id="rId19"/>
    <p:sldId id="2268" r:id="rId20"/>
    <p:sldId id="2241" r:id="rId21"/>
    <p:sldId id="2269" r:id="rId22"/>
    <p:sldId id="2270" r:id="rId23"/>
    <p:sldId id="2280" r:id="rId24"/>
    <p:sldId id="2243" r:id="rId25"/>
    <p:sldId id="2242" r:id="rId26"/>
    <p:sldId id="2239" r:id="rId27"/>
    <p:sldId id="2272" r:id="rId28"/>
    <p:sldId id="2273" r:id="rId29"/>
    <p:sldId id="2238" r:id="rId30"/>
    <p:sldId id="2228" r:id="rId31"/>
    <p:sldId id="2277" r:id="rId32"/>
    <p:sldId id="2279" r:id="rId33"/>
    <p:sldId id="2276" r:id="rId34"/>
    <p:sldId id="2274" r:id="rId35"/>
    <p:sldId id="2275" r:id="rId36"/>
    <p:sldId id="2230" r:id="rId37"/>
    <p:sldId id="2291" r:id="rId38"/>
    <p:sldId id="2278" r:id="rId39"/>
    <p:sldId id="2271" r:id="rId40"/>
    <p:sldId id="2229" r:id="rId41"/>
    <p:sldId id="2283" r:id="rId42"/>
    <p:sldId id="2284" r:id="rId43"/>
    <p:sldId id="2285" r:id="rId44"/>
    <p:sldId id="2286" r:id="rId45"/>
    <p:sldId id="2287" r:id="rId46"/>
    <p:sldId id="2282" r:id="rId47"/>
    <p:sldId id="2262" r:id="rId48"/>
    <p:sldId id="2231" r:id="rId49"/>
    <p:sldId id="2248" r:id="rId50"/>
    <p:sldId id="2249" r:id="rId51"/>
    <p:sldId id="2250" r:id="rId52"/>
    <p:sldId id="2236" r:id="rId53"/>
    <p:sldId id="2292" r:id="rId54"/>
    <p:sldId id="2232" r:id="rId55"/>
    <p:sldId id="2233" r:id="rId56"/>
    <p:sldId id="2234" r:id="rId57"/>
    <p:sldId id="2235" r:id="rId58"/>
    <p:sldId id="2252" r:id="rId59"/>
    <p:sldId id="2288" r:id="rId60"/>
    <p:sldId id="2289" r:id="rId61"/>
    <p:sldId id="2290" r:id="rId62"/>
    <p:sldId id="2253" r:id="rId63"/>
    <p:sldId id="2281" r:id="rId64"/>
    <p:sldId id="2254" r:id="rId65"/>
    <p:sldId id="2258" r:id="rId66"/>
    <p:sldId id="2260" r:id="rId67"/>
    <p:sldId id="2259" r:id="rId68"/>
    <p:sldId id="2255" r:id="rId69"/>
    <p:sldId id="2257" r:id="rId70"/>
    <p:sldId id="2256" r:id="rId71"/>
    <p:sldId id="2293" r:id="rId72"/>
    <p:sldId id="2237" r:id="rId73"/>
    <p:sldId id="2294" r:id="rId74"/>
    <p:sldId id="2295" r:id="rId75"/>
    <p:sldId id="2296" r:id="rId76"/>
    <p:sldId id="2297" r:id="rId77"/>
    <p:sldId id="2251" r:id="rId78"/>
    <p:sldId id="2298" r:id="rId7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 Obsah" id="{BAE196FA-F21A-4367-A7B9-AD1948B69E3E}">
          <p14:sldIdLst>
            <p14:sldId id="382"/>
            <p14:sldId id="2226"/>
            <p14:sldId id="2225"/>
            <p14:sldId id="2227"/>
            <p14:sldId id="2247"/>
            <p14:sldId id="2261"/>
            <p14:sldId id="2246"/>
            <p14:sldId id="2263"/>
            <p14:sldId id="2264"/>
            <p14:sldId id="2265"/>
            <p14:sldId id="2245"/>
            <p14:sldId id="2244"/>
            <p14:sldId id="2240"/>
            <p14:sldId id="2267"/>
            <p14:sldId id="2266"/>
            <p14:sldId id="2268"/>
            <p14:sldId id="2241"/>
            <p14:sldId id="2269"/>
            <p14:sldId id="2270"/>
            <p14:sldId id="2280"/>
            <p14:sldId id="2243"/>
            <p14:sldId id="2242"/>
            <p14:sldId id="2239"/>
            <p14:sldId id="2272"/>
            <p14:sldId id="2273"/>
            <p14:sldId id="2238"/>
            <p14:sldId id="2228"/>
            <p14:sldId id="2277"/>
            <p14:sldId id="2279"/>
            <p14:sldId id="2276"/>
            <p14:sldId id="2274"/>
            <p14:sldId id="2275"/>
            <p14:sldId id="2230"/>
            <p14:sldId id="2291"/>
            <p14:sldId id="2278"/>
            <p14:sldId id="2271"/>
            <p14:sldId id="2229"/>
            <p14:sldId id="2283"/>
            <p14:sldId id="2284"/>
            <p14:sldId id="2285"/>
            <p14:sldId id="2286"/>
            <p14:sldId id="2287"/>
            <p14:sldId id="2282"/>
            <p14:sldId id="2262"/>
            <p14:sldId id="2231"/>
            <p14:sldId id="2248"/>
            <p14:sldId id="2249"/>
            <p14:sldId id="2250"/>
            <p14:sldId id="2236"/>
            <p14:sldId id="2292"/>
            <p14:sldId id="2232"/>
            <p14:sldId id="2233"/>
            <p14:sldId id="2234"/>
            <p14:sldId id="2235"/>
            <p14:sldId id="2252"/>
            <p14:sldId id="2288"/>
            <p14:sldId id="2289"/>
            <p14:sldId id="2290"/>
            <p14:sldId id="2253"/>
            <p14:sldId id="2281"/>
            <p14:sldId id="2254"/>
            <p14:sldId id="2258"/>
            <p14:sldId id="2260"/>
            <p14:sldId id="2259"/>
            <p14:sldId id="2255"/>
            <p14:sldId id="2257"/>
            <p14:sldId id="2256"/>
            <p14:sldId id="2293"/>
            <p14:sldId id="2237"/>
            <p14:sldId id="2294"/>
            <p14:sldId id="2295"/>
            <p14:sldId id="2296"/>
            <p14:sldId id="2297"/>
            <p14:sldId id="2251"/>
            <p14:sldId id="2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DC6"/>
    <a:srgbClr val="FFDDB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BC21D-E588-40E4-8E6A-9350D5CAA4AE}" v="4" dt="2020-04-03T05:15:21.558"/>
    <p1510:client id="{D55A6DDE-698D-4CDA-83EE-9E65CF1A0867}" v="436" dt="2020-04-03T05:10:01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6" autoAdjust="0"/>
    <p:restoredTop sz="94671" autoAdjust="0"/>
  </p:normalViewPr>
  <p:slideViewPr>
    <p:cSldViewPr>
      <p:cViewPr varScale="1">
        <p:scale>
          <a:sx n="79" d="100"/>
          <a:sy n="79" d="100"/>
        </p:scale>
        <p:origin x="108" y="1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Workshop Expinit</a:t>
            </a:r>
            <a:endParaRPr lang="cs-CZ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04B46C-26B1-4D1E-801A-07B023F7316D}" type="datetime1">
              <a:rPr lang="cs-CZ" smtClean="0"/>
              <a:t>02.04.2020</a:t>
            </a:fld>
            <a:endParaRPr lang="cs-CZ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90C00C-A494-4123-A3E0-1B9C2FAA12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1933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Workshop Expinit</a:t>
            </a:r>
            <a:endParaRPr lang="cs-CZ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327AB5-EBED-496A-B514-0EA729525D4A}" type="datetime1">
              <a:rPr lang="cs-CZ" smtClean="0"/>
              <a:t>02.04.2020</a:t>
            </a:fld>
            <a:endParaRPr lang="cs-CZ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5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385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A33702-127E-4ADE-AB74-9EF6E8B5B4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1706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Workshop Expinit</a:t>
            </a:r>
            <a:endParaRPr lang="cs-CZ" sz="1200" dirty="0">
              <a:latin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1CB817-8F7A-4351-AA13-56EFC8A69933}" type="datetime1">
              <a:rPr lang="cs-CZ" sz="1200" smtClean="0">
                <a:latin typeface="Arial" charset="0"/>
              </a:rPr>
              <a:t>02.04.2020</a:t>
            </a:fld>
            <a:endParaRPr lang="cs-CZ" sz="1200" dirty="0">
              <a:latin typeface="Arial" charset="0"/>
            </a:endParaRP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D30ECE-233C-48A6-8BFE-350AF6CF439B}" type="slidenum">
              <a:rPr lang="cs-CZ" sz="1200" smtClean="0">
                <a:latin typeface="Arial" charset="0"/>
              </a:rPr>
              <a:pPr eaLnBrk="1" hangingPunct="1"/>
              <a:t>1</a:t>
            </a:fld>
            <a:endParaRPr lang="cs-CZ" sz="1200" dirty="0">
              <a:latin typeface="Arial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F69C22-A17D-44CF-B4CA-A84C5B0309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</p:spTree>
    <p:extLst>
      <p:ext uri="{BB962C8B-B14F-4D97-AF65-F5344CB8AC3E}">
        <p14:creationId xmlns:p14="http://schemas.microsoft.com/office/powerpoint/2010/main" val="200151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solidFill>
          <a:srgbClr val="FFD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08050"/>
            <a:ext cx="8064500" cy="31686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064500" cy="1528762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solidFill>
            <a:srgbClr val="CC0000"/>
          </a:solidFill>
        </p:spPr>
        <p:txBody>
          <a:bodyPr/>
          <a:lstStyle>
            <a:lvl1pPr>
              <a:defRPr>
                <a:solidFill>
                  <a:srgbClr val="FFDDC6"/>
                </a:solidFill>
              </a:defRPr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57525" y="0"/>
            <a:ext cx="3022600" cy="360363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rgbClr val="E1DDC6"/>
                </a:solidFill>
              </a:defRPr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solidFill>
            <a:srgbClr val="CC0000"/>
          </a:solidFill>
        </p:spPr>
        <p:txBody>
          <a:bodyPr/>
          <a:lstStyle>
            <a:lvl1pPr>
              <a:defRPr>
                <a:solidFill>
                  <a:srgbClr val="FFDDC6"/>
                </a:solidFill>
              </a:defRPr>
            </a:lvl1pPr>
          </a:lstStyle>
          <a:p>
            <a:pPr>
              <a:defRPr/>
            </a:pPr>
            <a:r>
              <a:rPr lang="cs-CZ"/>
              <a:t>Snímek </a:t>
            </a:r>
            <a:fld id="{E844253D-41D6-4247-9A19-9085E47BC0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54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9A008632-5F5E-44B3-BAD0-BBA4AA709D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233350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5125" y="404813"/>
            <a:ext cx="2178050" cy="63373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383337" cy="63373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40F3AC05-A3A4-4EFF-8A8B-823AE94D1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248436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343293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DE33870F-5CA8-440A-9E04-D6B73B8E4E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89339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2783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557338"/>
            <a:ext cx="42783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5F540664-AA28-4DD9-A4B4-9A96E25FCB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366063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74AD0720-D6F9-4F77-AAC5-31BE44613B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35848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255112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4F67FF04-A1F6-47B9-9FEC-774F3C87D9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64337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A83B4340-E6B7-4B7C-858C-E231488FC2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195859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Snímek </a:t>
            </a:r>
            <a:fld id="{AF676E66-7673-4DA6-A914-C97DE6269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157374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D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150" y="404813"/>
            <a:ext cx="8709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7338"/>
            <a:ext cx="8709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		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0"/>
            <a:ext cx="3022600" cy="360363"/>
          </a:xfrm>
          <a:prstGeom prst="rect">
            <a:avLst/>
          </a:prstGeom>
          <a:solidFill>
            <a:srgbClr val="CC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DDC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01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81713" y="0"/>
            <a:ext cx="3059112" cy="360363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1DDC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Snímek </a:t>
            </a:r>
            <a:fld id="{F6CA5E0B-6137-49DB-AE56-4EF81FE8B6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79388" y="1412875"/>
            <a:ext cx="8713787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01415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0"/>
            <a:ext cx="3059113" cy="360363"/>
          </a:xfrm>
          <a:prstGeom prst="rect">
            <a:avLst/>
          </a:prstGeom>
          <a:solidFill>
            <a:srgbClr val="FF0000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1DDC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Workshop Expinit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 3" pitchFamily="18" charset="2"/>
        <a:buChar char="u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Times New Roman" pitchFamily="18" charset="0"/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kubalek@expini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init.com/" TargetMode="External"/><Relationship Id="rId2" Type="http://schemas.openxmlformats.org/officeDocument/2006/relationships/hyperlink" Target="mailto:info@expini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xpini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74.xml"/><Relationship Id="rId3" Type="http://schemas.openxmlformats.org/officeDocument/2006/relationships/slide" Target="slide27.xml"/><Relationship Id="rId7" Type="http://schemas.openxmlformats.org/officeDocument/2006/relationships/slide" Target="slide49.xml"/><Relationship Id="rId12" Type="http://schemas.openxmlformats.org/officeDocument/2006/relationships/slide" Target="slide6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11" Type="http://schemas.openxmlformats.org/officeDocument/2006/relationships/slide" Target="slide54.xml"/><Relationship Id="rId5" Type="http://schemas.openxmlformats.org/officeDocument/2006/relationships/slide" Target="slide37.xml"/><Relationship Id="rId10" Type="http://schemas.openxmlformats.org/officeDocument/2006/relationships/slide" Target="slide53.xml"/><Relationship Id="rId4" Type="http://schemas.openxmlformats.org/officeDocument/2006/relationships/slide" Target="slide33.xml"/><Relationship Id="rId9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eb.microsoftstream.com/video/5129d1d2-3c6e-41dd-a8f4-6340b05a1528?App=msteamsBot&amp;refId=f:742806195141769421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www.zive.cz/clanky/windows-se-nauci-prenaset-obsah-schranky-mezi-pocitacem-a-telefonem/sc-3-a-202088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ve.cz/clanky/windows-se-nauci-prenaset-obsah-schranky-mezi-pocitacem-a-telefonem/sc-3-a-202088/default.aspx" TargetMode="External"/><Relationship Id="rId7" Type="http://schemas.openxmlformats.org/officeDocument/2006/relationships/image" Target="../media/image68.png"/><Relationship Id="rId2" Type="http://schemas.openxmlformats.org/officeDocument/2006/relationships/hyperlink" Target="https://web.microsoftstream.com/video/3de3c9f1-1349-4b8f-902a-45473a91148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7.xml"/><Relationship Id="rId7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6.xml"/><Relationship Id="rId5" Type="http://schemas.openxmlformats.org/officeDocument/2006/relationships/slide" Target="slide12.xml"/><Relationship Id="rId10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slide" Target="slide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www.zive.cz/clanky/windows-se-nauci-prenaset-obsah-schranky-mezi-pocitacem-a-telefonem/sc-3-a-202088/default.aspx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hiteboard.microsoft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crosoftstream.com/video/9de3180d-c6df-40a2-a4e0-6222b340b35f" TargetMode="External"/><Relationship Id="rId2" Type="http://schemas.openxmlformats.org/officeDocument/2006/relationships/hyperlink" Target="https://vse.sharepoint.com/sites/min/min2/SitePages/Virtu%C3%A1ln%C3%AD-obhajoba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13.xml"/><Relationship Id="rId7" Type="http://schemas.openxmlformats.org/officeDocument/2006/relationships/slide" Target="slide6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44.xml"/><Relationship Id="rId4" Type="http://schemas.openxmlformats.org/officeDocument/2006/relationships/slide" Target="slide11.xml"/><Relationship Id="rId9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s://outlook.office.com/owa/?path=/booking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s://vse-my.sharepoint.com/:p:/g/personal/kubalek_vse_cz/EeDm1_VR2XtAkeSChAiev6cBtqqH9PJhHlTtq3MgPQUCZg?e=rgl4QQ" TargetMode="External"/><Relationship Id="rId3" Type="http://schemas.openxmlformats.org/officeDocument/2006/relationships/hyperlink" Target="https://www.youtube.com/watch?v=ha5_4SnCMEQ&amp;feature=youtu.be" TargetMode="External"/><Relationship Id="rId7" Type="http://schemas.openxmlformats.org/officeDocument/2006/relationships/hyperlink" Target="https://mediasite.vse.cz/Mediasite/Play/073852fc2e1c4b6aa6ab48d51b93f0a21d" TargetMode="External"/><Relationship Id="rId2" Type="http://schemas.openxmlformats.org/officeDocument/2006/relationships/hyperlink" Target="https://youtu.be/RPDqMZOt6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3-G0zAEI7EQ" TargetMode="External"/><Relationship Id="rId11" Type="http://schemas.openxmlformats.org/officeDocument/2006/relationships/hyperlink" Target="https://youtu.be/cGsIqxMznSk" TargetMode="External"/><Relationship Id="rId5" Type="http://schemas.openxmlformats.org/officeDocument/2006/relationships/hyperlink" Target="https://youtu.be/6q4e_QnhiGU" TargetMode="External"/><Relationship Id="rId10" Type="http://schemas.openxmlformats.org/officeDocument/2006/relationships/hyperlink" Target="https://youtu.be/bkATcwE5ygA" TargetMode="External"/><Relationship Id="rId4" Type="http://schemas.openxmlformats.org/officeDocument/2006/relationships/hyperlink" Target="https://www.youtube.com/watch?v=vuqRcwR5oEc&amp;feature=youtu.be" TargetMode="External"/><Relationship Id="rId9" Type="http://schemas.openxmlformats.org/officeDocument/2006/relationships/hyperlink" Target="https://vse-my.sharepoint.com/:p:/g/personal/kubalek_vse_cz/ERL7QpOzHAtFpnR6UOIVS38BXYeUS2Jc_lnbWQeYqPzYdw?e=h3zdfl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saas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Snímek </a:t>
            </a:r>
            <a:fld id="{FAB68E19-33DC-49BE-B0BB-301C360F7175}" type="slidenum">
              <a:rPr lang="cs-CZ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b="0" dirty="0"/>
              <a:t>Workshop 4</a:t>
            </a:r>
            <a:br>
              <a:rPr lang="cs-CZ" sz="3200" b="0" dirty="0"/>
            </a:br>
            <a:br>
              <a:rPr lang="cs-CZ" sz="3200" b="0" dirty="0">
                <a:ea typeface="Tahoma"/>
                <a:cs typeface="Tahoma"/>
              </a:rPr>
            </a:br>
            <a:r>
              <a:rPr lang="cs-CZ" sz="3600" dirty="0">
                <a:solidFill>
                  <a:srgbClr val="FF0000"/>
                </a:solidFill>
              </a:rPr>
              <a:t>Zkušenosti z online výuky </a:t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cs-CZ" sz="3600" dirty="0">
                <a:solidFill>
                  <a:srgbClr val="FF0000"/>
                </a:solidFill>
              </a:rPr>
              <a:t>v Microsoft </a:t>
            </a:r>
            <a:r>
              <a:rPr lang="cs-CZ" sz="3600" dirty="0" err="1">
                <a:solidFill>
                  <a:srgbClr val="FF0000"/>
                </a:solidFill>
              </a:rPr>
              <a:t>Teams</a:t>
            </a:r>
            <a:endParaRPr lang="cs-CZ" sz="3200" b="0" dirty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b="0" dirty="0"/>
              <a:t>doc. Ing. Tomáš Kubálek, CSc.</a:t>
            </a:r>
          </a:p>
          <a:p>
            <a:r>
              <a:rPr lang="cs-CZ" sz="3200" b="0" noProof="1">
                <a:hlinkClick r:id="rId3"/>
              </a:rPr>
              <a:t>tomas.kubalek@expinit.com</a:t>
            </a:r>
            <a:r>
              <a:rPr lang="cs-CZ" sz="3200" b="0" noProof="1"/>
              <a:t> </a:t>
            </a:r>
            <a:endParaRPr lang="cs-CZ" sz="3200" b="0" dirty="0"/>
          </a:p>
        </p:txBody>
      </p:sp>
      <p:pic>
        <p:nvPicPr>
          <p:cNvPr id="3079" name="Picture 6" descr="kubalek_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4"/>
          <a:stretch>
            <a:fillRect/>
          </a:stretch>
        </p:blipFill>
        <p:spPr bwMode="auto">
          <a:xfrm>
            <a:off x="7019925" y="4508500"/>
            <a:ext cx="13684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A11FB-7F7D-4639-AD09-F7006746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8DC274-C884-4B5F-B393-5FAED6B24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5688756" cy="448039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postavení ve schůzce</a:t>
            </a:r>
          </a:p>
          <a:p>
            <a:pPr lvl="1"/>
            <a:r>
              <a:rPr lang="cs-CZ" dirty="0"/>
              <a:t>organizátor</a:t>
            </a:r>
          </a:p>
          <a:p>
            <a:pPr lvl="2"/>
            <a:r>
              <a:rPr lang="cs-CZ" dirty="0"/>
              <a:t>nelze odebrat roli</a:t>
            </a:r>
          </a:p>
          <a:p>
            <a:pPr lvl="2"/>
            <a:r>
              <a:rPr lang="cs-CZ" dirty="0"/>
              <a:t>nelze ztlumit</a:t>
            </a:r>
          </a:p>
          <a:p>
            <a:pPr lvl="1"/>
            <a:r>
              <a:rPr lang="cs-CZ" dirty="0"/>
              <a:t>prezentující</a:t>
            </a:r>
          </a:p>
          <a:p>
            <a:pPr lvl="2"/>
            <a:r>
              <a:rPr lang="cs-CZ" dirty="0"/>
              <a:t>může převzít kontrolu prezentace</a:t>
            </a:r>
          </a:p>
          <a:p>
            <a:pPr lvl="2"/>
            <a:r>
              <a:rPr lang="cs-CZ" dirty="0"/>
              <a:t>může sdílet obsah</a:t>
            </a:r>
          </a:p>
          <a:p>
            <a:pPr lvl="2"/>
            <a:r>
              <a:rPr lang="cs-CZ" dirty="0"/>
              <a:t>může zaznamenávat</a:t>
            </a:r>
          </a:p>
          <a:p>
            <a:pPr lvl="2"/>
            <a:r>
              <a:rPr lang="cs-CZ" dirty="0"/>
              <a:t>může ztlumit účastníky (nikoliv organizátora)</a:t>
            </a:r>
          </a:p>
          <a:p>
            <a:pPr lvl="3"/>
            <a:r>
              <a:rPr lang="cs-CZ" dirty="0"/>
              <a:t>jednotlivé či všechny</a:t>
            </a:r>
          </a:p>
          <a:p>
            <a:pPr lvl="2"/>
            <a:r>
              <a:rPr lang="cs-CZ" dirty="0"/>
              <a:t>může měnit role (nikoliv organizátora)</a:t>
            </a:r>
          </a:p>
          <a:p>
            <a:pPr lvl="2"/>
            <a:r>
              <a:rPr lang="cs-CZ" dirty="0"/>
              <a:t>může odebrat uživatele ze schůzky</a:t>
            </a:r>
          </a:p>
          <a:p>
            <a:pPr lvl="1"/>
            <a:r>
              <a:rPr lang="cs-CZ" dirty="0"/>
              <a:t>účastník</a:t>
            </a:r>
          </a:p>
          <a:p>
            <a:r>
              <a:rPr lang="cs-CZ" dirty="0"/>
              <a:t>dle přihlášení</a:t>
            </a:r>
          </a:p>
          <a:p>
            <a:pPr lvl="1"/>
            <a:r>
              <a:rPr lang="cs-CZ" dirty="0"/>
              <a:t>V organizaci</a:t>
            </a:r>
          </a:p>
          <a:p>
            <a:pPr lvl="1"/>
            <a:r>
              <a:rPr lang="cs-CZ" dirty="0"/>
              <a:t>Mimo vaši organizaci</a:t>
            </a:r>
          </a:p>
          <a:p>
            <a:pPr lvl="1"/>
            <a:r>
              <a:rPr lang="cs-CZ" dirty="0"/>
              <a:t>Host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CF517C-3BA8-4D10-AFDE-E635A3F139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B6D073-4422-4E44-A987-354AAFA21D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B9D751E-F5BD-40AF-A2AF-ACD5053EE33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28AE54E-3FDF-4A41-A58D-3ECAD3D6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484" y="881688"/>
            <a:ext cx="2896004" cy="574437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5F16518-4A4D-448C-BEB6-DDD6B79C7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74" y="5196982"/>
            <a:ext cx="1943371" cy="14003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B4DA921-BB3A-46F7-8998-41F349F46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9" y="6037737"/>
            <a:ext cx="3292189" cy="6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83DDC-9D96-48CE-AE27-17EB9270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1.3 Tlumení hlasu uživatelů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867B1B-0D12-4DF6-912C-31A5BBD46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– 5. uživatel</a:t>
            </a:r>
            <a:r>
              <a:rPr lang="cs-CZ" dirty="0"/>
              <a:t> nemá ztlumený mikrofon</a:t>
            </a:r>
          </a:p>
          <a:p>
            <a:r>
              <a:rPr lang="cs-CZ" b="1" dirty="0"/>
              <a:t>6. a další uživatel</a:t>
            </a:r>
            <a:r>
              <a:rPr lang="cs-CZ" dirty="0"/>
              <a:t> má ztlumený mikrofon</a:t>
            </a:r>
          </a:p>
          <a:p>
            <a:r>
              <a:rPr lang="cs-CZ" b="1" dirty="0"/>
              <a:t>prezentující</a:t>
            </a:r>
            <a:r>
              <a:rPr lang="cs-CZ" dirty="0"/>
              <a:t> může</a:t>
            </a:r>
          </a:p>
          <a:p>
            <a:pPr lvl="1"/>
            <a:r>
              <a:rPr lang="cs-CZ" dirty="0"/>
              <a:t>ztlumit jednotlivého uživatele</a:t>
            </a:r>
          </a:p>
          <a:p>
            <a:pPr lvl="1"/>
            <a:r>
              <a:rPr lang="cs-CZ" dirty="0"/>
              <a:t>Ztlumit všechny</a:t>
            </a:r>
          </a:p>
          <a:p>
            <a:pPr lvl="1"/>
            <a:r>
              <a:rPr lang="cs-CZ" dirty="0"/>
              <a:t>nemůže zrušit ztlumení uživatelů</a:t>
            </a:r>
          </a:p>
          <a:p>
            <a:r>
              <a:rPr lang="cs-CZ" b="1" dirty="0"/>
              <a:t>zrušit ztlumení</a:t>
            </a:r>
            <a:r>
              <a:rPr lang="cs-CZ" dirty="0"/>
              <a:t> musí provést každý účastník sám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DC69CB-4B69-44D6-AD77-9AAE7B383D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CD8CF3-5809-4D02-849D-98F46884B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137EFF9-7E47-4BDC-AA88-7949A62A2D2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196766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EB4CC-95CB-458D-95D0-33CF8D40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1.4 Srovnání verzí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F51B5E-D288-482C-9FBC-CE0185E03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desktopová</a:t>
            </a:r>
          </a:p>
          <a:p>
            <a:pPr lvl="1"/>
            <a:r>
              <a:rPr lang="cs-CZ" dirty="0"/>
              <a:t>výhody</a:t>
            </a:r>
          </a:p>
          <a:p>
            <a:pPr lvl="2"/>
            <a:r>
              <a:rPr lang="cs-CZ" b="1" dirty="0"/>
              <a:t>rozostření</a:t>
            </a:r>
            <a:r>
              <a:rPr lang="cs-CZ" dirty="0"/>
              <a:t> pozadí schůzky</a:t>
            </a:r>
          </a:p>
          <a:p>
            <a:pPr lvl="2"/>
            <a:r>
              <a:rPr lang="cs-CZ" b="1" dirty="0"/>
              <a:t>přenos systémové zvuku</a:t>
            </a:r>
            <a:r>
              <a:rPr lang="cs-CZ" dirty="0"/>
              <a:t> při sdílení obrazovky</a:t>
            </a:r>
          </a:p>
          <a:p>
            <a:pPr lvl="2"/>
            <a:r>
              <a:rPr lang="cs-CZ" dirty="0"/>
              <a:t>webové stránky v aplikační kartě</a:t>
            </a:r>
          </a:p>
          <a:p>
            <a:r>
              <a:rPr lang="cs-CZ" dirty="0"/>
              <a:t>webová</a:t>
            </a:r>
          </a:p>
          <a:p>
            <a:pPr lvl="1"/>
            <a:r>
              <a:rPr lang="cs-CZ" dirty="0"/>
              <a:t>vhodné prohlížeče</a:t>
            </a:r>
          </a:p>
          <a:p>
            <a:pPr lvl="2"/>
            <a:r>
              <a:rPr lang="cs-CZ" dirty="0"/>
              <a:t>Google Chrome</a:t>
            </a:r>
          </a:p>
          <a:p>
            <a:pPr lvl="2"/>
            <a:r>
              <a:rPr lang="cs-CZ" dirty="0"/>
              <a:t>Microsoft </a:t>
            </a:r>
            <a:r>
              <a:rPr lang="cs-CZ" dirty="0" err="1"/>
              <a:t>Edge</a:t>
            </a:r>
            <a:endParaRPr lang="cs-CZ" dirty="0"/>
          </a:p>
          <a:p>
            <a:pPr lvl="1"/>
            <a:r>
              <a:rPr lang="cs-CZ" dirty="0"/>
              <a:t>někdy odolnější vůči ztrátám funkci při </a:t>
            </a:r>
            <a:r>
              <a:rPr lang="cs-CZ" dirty="0" err="1"/>
              <a:t>přežení</a:t>
            </a:r>
            <a:endParaRPr lang="cs-CZ" dirty="0"/>
          </a:p>
          <a:p>
            <a:pPr lvl="2"/>
            <a:r>
              <a:rPr lang="cs-CZ" dirty="0"/>
              <a:t>např. chat</a:t>
            </a:r>
          </a:p>
          <a:p>
            <a:pPr lvl="1"/>
            <a:r>
              <a:rPr lang="cs-CZ" dirty="0"/>
              <a:t>v různých instancích prohlížeče lze používat </a:t>
            </a:r>
            <a:r>
              <a:rPr lang="cs-CZ" dirty="0" err="1"/>
              <a:t>Teams</a:t>
            </a:r>
            <a:r>
              <a:rPr lang="cs-CZ" dirty="0"/>
              <a:t> různých </a:t>
            </a:r>
            <a:r>
              <a:rPr lang="cs-CZ" dirty="0" err="1"/>
              <a:t>tenantů</a:t>
            </a:r>
            <a:r>
              <a:rPr lang="cs-CZ" dirty="0"/>
              <a:t> či uživatelů</a:t>
            </a:r>
          </a:p>
          <a:p>
            <a:r>
              <a:rPr lang="cs-CZ" dirty="0"/>
              <a:t>mobilní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2E5B8C-D399-4DE2-9177-7A0B3646D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A47B0B-F1FC-40F5-A360-1B5FDFE0D1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4A9D0ED-94B9-4294-B72A-68720B65E75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30943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0C5F0-B27F-4C4D-9424-0396DA74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1.5 Sdílený 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644CF-C349-4F63-ABD0-4EE955FD9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druhy sdíleného obsahu</a:t>
            </a:r>
          </a:p>
          <a:p>
            <a:r>
              <a:rPr lang="cs-CZ" dirty="0"/>
              <a:t>sdílení obrazovky</a:t>
            </a:r>
          </a:p>
          <a:p>
            <a:pPr lvl="1"/>
            <a:r>
              <a:rPr lang="cs-CZ" dirty="0"/>
              <a:t>webová verze</a:t>
            </a:r>
          </a:p>
          <a:p>
            <a:pPr lvl="2"/>
            <a:r>
              <a:rPr lang="cs-CZ" dirty="0"/>
              <a:t>celá obrazovka</a:t>
            </a:r>
          </a:p>
          <a:p>
            <a:pPr lvl="2"/>
            <a:r>
              <a:rPr lang="cs-CZ" dirty="0"/>
              <a:t>okno aplikace</a:t>
            </a:r>
          </a:p>
          <a:p>
            <a:pPr lvl="2"/>
            <a:r>
              <a:rPr lang="cs-CZ" dirty="0"/>
              <a:t>karta prohlížeče</a:t>
            </a:r>
          </a:p>
          <a:p>
            <a:pPr lvl="1"/>
            <a:r>
              <a:rPr lang="cs-CZ" dirty="0"/>
              <a:t>desktopová verze</a:t>
            </a:r>
          </a:p>
          <a:p>
            <a:pPr lvl="2"/>
            <a:r>
              <a:rPr lang="cs-CZ" dirty="0"/>
              <a:t>plocha</a:t>
            </a:r>
          </a:p>
          <a:p>
            <a:pPr lvl="2"/>
            <a:r>
              <a:rPr lang="cs-CZ" dirty="0"/>
              <a:t>okno</a:t>
            </a:r>
          </a:p>
          <a:p>
            <a:r>
              <a:rPr lang="cs-CZ" dirty="0"/>
              <a:t>PowerPoint</a:t>
            </a:r>
          </a:p>
          <a:p>
            <a:r>
              <a:rPr lang="cs-CZ" dirty="0"/>
              <a:t>Tabule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6E131F-199B-4FDD-9363-6DAAC92993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25DCEC-43DD-4324-A661-EFCFF3635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EA7A0A79-426D-4A01-978A-4F703A9FE22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B4B7C6B-54DB-468A-87F0-4144B83A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266" y="534746"/>
            <a:ext cx="2463784" cy="20131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5DB066-9D3D-48FF-9A97-B386D337E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890" y="2722322"/>
            <a:ext cx="2466160" cy="20131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333AEA-CDB6-4F5B-B38E-4D84D6BA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722322"/>
            <a:ext cx="2452284" cy="201319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85A9498-E8B6-4DE5-9E7B-9A499B140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1" y="4861181"/>
            <a:ext cx="5112692" cy="165568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1814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25240-40BB-4A0C-9E85-75FFE049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PowerPoint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356D55-CFE2-435A-B2D8-E05EA1667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zdroj</a:t>
            </a:r>
          </a:p>
          <a:p>
            <a:pPr lvl="1"/>
            <a:r>
              <a:rPr lang="cs-CZ" dirty="0"/>
              <a:t>dříve použité prezentace</a:t>
            </a:r>
          </a:p>
          <a:p>
            <a:pPr lvl="1"/>
            <a:r>
              <a:rPr lang="cs-CZ" dirty="0"/>
              <a:t>Procházet</a:t>
            </a:r>
          </a:p>
          <a:p>
            <a:pPr lvl="2"/>
            <a:r>
              <a:rPr lang="cs-CZ" dirty="0"/>
              <a:t>Procházet týmy a kanály</a:t>
            </a:r>
          </a:p>
          <a:p>
            <a:pPr lvl="2"/>
            <a:r>
              <a:rPr lang="cs-CZ" dirty="0" err="1"/>
              <a:t>OneDrive</a:t>
            </a:r>
            <a:endParaRPr lang="cs-CZ" dirty="0"/>
          </a:p>
          <a:p>
            <a:pPr lvl="3"/>
            <a:r>
              <a:rPr lang="cs-CZ" dirty="0"/>
              <a:t>bez kopie prezentace do karty Soubory</a:t>
            </a:r>
          </a:p>
          <a:p>
            <a:pPr lvl="2"/>
            <a:r>
              <a:rPr lang="cs-CZ" dirty="0"/>
              <a:t>Nahrát z počítače</a:t>
            </a:r>
          </a:p>
          <a:p>
            <a:pPr lvl="3"/>
            <a:r>
              <a:rPr lang="cs-CZ" dirty="0"/>
              <a:t>kopie prezentace do karty Soubory</a:t>
            </a:r>
            <a:br>
              <a:rPr lang="cs-CZ" dirty="0"/>
            </a:br>
            <a:r>
              <a:rPr lang="cs-CZ" dirty="0"/>
              <a:t>(do </a:t>
            </a:r>
            <a:r>
              <a:rPr lang="cs-CZ" dirty="0" err="1"/>
              <a:t>SharePointu</a:t>
            </a:r>
            <a:r>
              <a:rPr lang="cs-CZ" dirty="0"/>
              <a:t>)</a:t>
            </a:r>
          </a:p>
          <a:p>
            <a:r>
              <a:rPr lang="cs-CZ" dirty="0"/>
              <a:t>studenti si mohou/nemohou </a:t>
            </a:r>
            <a:br>
              <a:rPr lang="cs-CZ" dirty="0"/>
            </a:br>
            <a:r>
              <a:rPr lang="cs-CZ" dirty="0"/>
              <a:t>prohlížet i jiné snímky </a:t>
            </a:r>
            <a:br>
              <a:rPr lang="cs-CZ" dirty="0"/>
            </a:br>
            <a:r>
              <a:rPr lang="cs-CZ" dirty="0"/>
              <a:t>(žluté orámování)</a:t>
            </a:r>
            <a:br>
              <a:rPr lang="cs-CZ" dirty="0"/>
            </a:br>
            <a:r>
              <a:rPr lang="cs-CZ" dirty="0"/>
              <a:t>a vracet se k prezentujícímu</a:t>
            </a:r>
          </a:p>
          <a:p>
            <a:r>
              <a:rPr lang="cs-CZ" dirty="0"/>
              <a:t>nelze kreslit do prezentace</a:t>
            </a:r>
          </a:p>
          <a:p>
            <a:pPr lvl="2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684BA1-7354-4DDB-8B57-E87769630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EF885E-EFEA-44F3-AA66-0C8459377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26E6B36F-2314-4600-8071-D1B9CF3F1DC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4FC4B5-38A3-4F11-9C23-C07E10A61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951" y="2352525"/>
            <a:ext cx="2038635" cy="10764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4523E2D-BF77-4721-9E86-F0ED0A453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713" y="5308468"/>
            <a:ext cx="2660370" cy="60997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3F3C347-2C95-4765-B24D-246133AE4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265" y="6124817"/>
            <a:ext cx="1543265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146C9-DB44-4262-B8AA-A9E195A5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 na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9DF99-9449-4583-9A78-A19359D1F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sdílení obrazovky</a:t>
            </a:r>
          </a:p>
          <a:p>
            <a:pPr lvl="1"/>
            <a:r>
              <a:rPr lang="cs-CZ" dirty="0"/>
              <a:t>jak vidět </a:t>
            </a:r>
            <a:r>
              <a:rPr lang="cs-CZ" b="1" dirty="0"/>
              <a:t>kurzor</a:t>
            </a:r>
            <a:r>
              <a:rPr lang="cs-CZ" dirty="0"/>
              <a:t> v PowerPointu</a:t>
            </a:r>
          </a:p>
          <a:p>
            <a:pPr lvl="1"/>
            <a:r>
              <a:rPr lang="cs-CZ" dirty="0"/>
              <a:t>jak </a:t>
            </a:r>
            <a:r>
              <a:rPr lang="cs-CZ" b="1" dirty="0"/>
              <a:t>souběžně promítat</a:t>
            </a:r>
            <a:r>
              <a:rPr lang="cs-CZ" dirty="0"/>
              <a:t> prezentaci i jinou aplikaci</a:t>
            </a:r>
          </a:p>
          <a:p>
            <a:r>
              <a:rPr lang="cs-CZ" dirty="0"/>
              <a:t>Zahrnout systémový zvuk v desktopové prezentaci</a:t>
            </a:r>
          </a:p>
          <a:p>
            <a:pPr lvl="1"/>
            <a:r>
              <a:rPr lang="cs-CZ" dirty="0"/>
              <a:t>jak nastavit, aby uživatelé schůzky slyšeli i </a:t>
            </a:r>
            <a:r>
              <a:rPr lang="cs-CZ" b="1" dirty="0"/>
              <a:t>zvuk</a:t>
            </a:r>
            <a:r>
              <a:rPr lang="cs-CZ" dirty="0"/>
              <a:t> demonstračního </a:t>
            </a:r>
            <a:r>
              <a:rPr lang="cs-CZ" b="1" dirty="0"/>
              <a:t>videa</a:t>
            </a:r>
            <a:r>
              <a:rPr lang="cs-CZ" dirty="0"/>
              <a:t> či PowerPointu (tj. zvuk mimo mikrofon učitele)</a:t>
            </a:r>
          </a:p>
          <a:p>
            <a:r>
              <a:rPr lang="cs-CZ" dirty="0"/>
              <a:t>jak </a:t>
            </a:r>
            <a:r>
              <a:rPr lang="cs-CZ" b="1" dirty="0"/>
              <a:t>nezveřejnit</a:t>
            </a:r>
            <a:r>
              <a:rPr lang="cs-CZ" dirty="0"/>
              <a:t> prezentaci studentům</a:t>
            </a:r>
          </a:p>
          <a:p>
            <a:pPr lvl="1"/>
            <a:r>
              <a:rPr lang="cs-CZ" dirty="0"/>
              <a:t>student v roli účastníka</a:t>
            </a:r>
          </a:p>
          <a:p>
            <a:pPr lvl="1"/>
            <a:r>
              <a:rPr lang="cs-CZ" dirty="0"/>
              <a:t>sdílení obrazovky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2A5E8D-51D8-4E09-864D-798E0A69DF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ED3F34-454C-4535-84D6-B49EF48DB2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753395D-79A0-4B1F-A903-7CD5B954B47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16CB84-45C3-45F1-9B7C-2B8569AE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229" y="449644"/>
            <a:ext cx="3192621" cy="194493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F07FCCA-BF04-4B9A-A7AE-ECCDB7701F30}"/>
              </a:ext>
            </a:extLst>
          </p:cNvPr>
          <p:cNvCxnSpPr/>
          <p:nvPr/>
        </p:nvCxnSpPr>
        <p:spPr bwMode="auto">
          <a:xfrm flipH="1">
            <a:off x="6444208" y="764704"/>
            <a:ext cx="1008112" cy="43204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3464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0D5CF-57AF-465C-BA08-3C495F96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Sdílení obsahu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B3C0CF-A32E-4301-B0BD-81DB33BB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 musí mít roli prezentujícího</a:t>
            </a:r>
          </a:p>
          <a:p>
            <a:r>
              <a:rPr lang="cs-CZ" dirty="0"/>
              <a:t>dvě situace </a:t>
            </a:r>
          </a:p>
          <a:p>
            <a:pPr lvl="1"/>
            <a:r>
              <a:rPr lang="cs-CZ" dirty="0"/>
              <a:t>Převzít kontrolu nad učitelovou prezentací</a:t>
            </a:r>
          </a:p>
          <a:p>
            <a:pPr lvl="1"/>
            <a:r>
              <a:rPr lang="cs-CZ" dirty="0"/>
              <a:t>Sdílet svůj obsah</a:t>
            </a:r>
          </a:p>
          <a:p>
            <a:r>
              <a:rPr lang="cs-CZ" dirty="0"/>
              <a:t>jiný prezentující (učitel) může zpět převzít kontrolu nebo sdílet svůj obsah</a:t>
            </a:r>
          </a:p>
          <a:p>
            <a:r>
              <a:rPr lang="cs-CZ" dirty="0"/>
              <a:t>organizátorovi nelze odebrat roli, tj. vždy je prezentující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85DA61-3D76-4DED-B271-B0E7353C3E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C19B0E-EC3F-4101-8F59-9C58EC76B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35A2732-0045-4BF0-AE15-BD64425B09F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63CCC8-1588-44E1-B99C-5B3C3D4C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390753"/>
            <a:ext cx="1295581" cy="31436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577F45-BD29-4333-B0D8-2D220760B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94" y="3062220"/>
            <a:ext cx="600159" cy="95263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9592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02566-A5DA-46C1-A2FD-C3DBB4BA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1.6 Role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89988D-90B2-4446-9B99-4C3664D20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tým</a:t>
            </a:r>
          </a:p>
          <a:p>
            <a:pPr lvl="1"/>
            <a:r>
              <a:rPr lang="cs-CZ" dirty="0"/>
              <a:t>vlastník (učitel)</a:t>
            </a:r>
          </a:p>
          <a:p>
            <a:pPr lvl="2"/>
            <a:r>
              <a:rPr lang="cs-CZ" dirty="0"/>
              <a:t>může přidávat členy, členy povyšovat na vlastníky</a:t>
            </a:r>
          </a:p>
          <a:p>
            <a:pPr lvl="2"/>
            <a:r>
              <a:rPr lang="cs-CZ" dirty="0"/>
              <a:t>může zakládat kanály</a:t>
            </a:r>
          </a:p>
          <a:p>
            <a:pPr lvl="2"/>
            <a:r>
              <a:rPr lang="cs-CZ" dirty="0"/>
              <a:t>je vždy moderátorem kanálu</a:t>
            </a:r>
          </a:p>
          <a:p>
            <a:pPr lvl="1"/>
            <a:r>
              <a:rPr lang="cs-CZ" dirty="0"/>
              <a:t>člen (student)</a:t>
            </a:r>
          </a:p>
          <a:p>
            <a:r>
              <a:rPr lang="cs-CZ" dirty="0"/>
              <a:t>schůzka</a:t>
            </a:r>
          </a:p>
          <a:p>
            <a:pPr lvl="1"/>
            <a:r>
              <a:rPr lang="cs-CZ" dirty="0"/>
              <a:t>organizátor</a:t>
            </a:r>
          </a:p>
          <a:p>
            <a:pPr lvl="1"/>
            <a:r>
              <a:rPr lang="cs-CZ" dirty="0"/>
              <a:t>prezentující</a:t>
            </a:r>
          </a:p>
          <a:p>
            <a:pPr lvl="1"/>
            <a:r>
              <a:rPr lang="cs-CZ" dirty="0"/>
              <a:t>účastník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03F798-38AB-4EC6-8C78-69A67D604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84980B-52B1-4A5E-88EB-1B5C5AB4A7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5612D88-0BAC-4981-86D4-A42FE2BE8D9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278686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DE17E-7EBF-49B6-9A01-A7C27A99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Oprávnění členů a hostů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1CA30A2-DF96-49C1-987F-003C9D6E9D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člen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AE00F635-FCFA-4ED9-B236-908288A3FC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host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povolení zmínek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značky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BC0EE9-F818-4A25-8700-E7186CD2F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BDAE6D-803B-463E-A6DA-05CC030B1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E56149AF-D2CF-4CC8-800D-485A4FD9E26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51605B-DBD9-488E-BD37-AFD25AF15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46" y="2032741"/>
            <a:ext cx="4208553" cy="348664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88AADFC-5F69-4807-A365-D613DE77A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032741"/>
            <a:ext cx="4097497" cy="9461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1EB56FA-44E7-405D-B71D-D38E5CA68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651016"/>
            <a:ext cx="4097869" cy="107412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51C968E-CDBF-457D-A17C-F0E61E899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5162048"/>
            <a:ext cx="2257740" cy="11431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85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BBB25ECC-3AA3-48DB-913D-EFA4BB01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Značky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02A5393-12EA-44C7-B085-F9F11F4A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 na kolektivní zmínky části týmu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D67B60-9237-4302-8DB1-2591622CB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8F6FBA-033F-40E7-99AE-F04D7451E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5F540664-AA28-4DD9-A4B4-9A96E25FCBE7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C510FE-0E3F-4EB4-91D7-8B304D6B006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7E82D7B-B835-4E47-B086-E9B03C92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464" y="2276872"/>
            <a:ext cx="1905266" cy="15051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F5D0569-9711-4A69-AAB5-4DCA3364E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76872"/>
            <a:ext cx="3739487" cy="15051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8021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F5581-B532-4A3C-BF6A-95FFAD36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firmě </a:t>
            </a:r>
            <a:r>
              <a:rPr lang="cs-CZ" dirty="0" err="1"/>
              <a:t>Expinit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5B516-9A12-4DC3-8E30-47CEAD076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profesionální poradenství se zázemím specializovaných odborníků</a:t>
            </a:r>
          </a:p>
          <a:p>
            <a:pPr lvl="1"/>
            <a:r>
              <a:rPr lang="cs-CZ" dirty="0"/>
              <a:t>privátní cloud</a:t>
            </a:r>
          </a:p>
          <a:p>
            <a:pPr lvl="1"/>
            <a:r>
              <a:rPr lang="cs-CZ" dirty="0"/>
              <a:t>konzultace</a:t>
            </a:r>
          </a:p>
          <a:p>
            <a:pPr lvl="1"/>
            <a:r>
              <a:rPr lang="cs-CZ" dirty="0"/>
              <a:t>vzdělávání</a:t>
            </a:r>
          </a:p>
          <a:p>
            <a:pPr lvl="1"/>
            <a:r>
              <a:rPr lang="cs-CZ" b="1" dirty="0"/>
              <a:t>Office 365</a:t>
            </a:r>
          </a:p>
          <a:p>
            <a:r>
              <a:rPr lang="cs-CZ" dirty="0"/>
              <a:t>e-mail: </a:t>
            </a:r>
            <a:r>
              <a:rPr lang="cs-CZ" u="sng" dirty="0">
                <a:hlinkClick r:id="rId2"/>
              </a:rPr>
              <a:t>info@expinit.com</a:t>
            </a:r>
            <a:endParaRPr lang="cs-CZ" dirty="0"/>
          </a:p>
          <a:p>
            <a:r>
              <a:rPr lang="cs-CZ" dirty="0"/>
              <a:t>web: </a:t>
            </a:r>
            <a:r>
              <a:rPr lang="cs-CZ" dirty="0">
                <a:hlinkClick r:id="rId3"/>
              </a:rPr>
              <a:t>https://www.expinit.com/</a:t>
            </a:r>
            <a:endParaRPr lang="cs-CZ" dirty="0"/>
          </a:p>
          <a:p>
            <a:r>
              <a:rPr lang="cs-CZ" dirty="0"/>
              <a:t>Facebook: </a:t>
            </a:r>
            <a:r>
              <a:rPr lang="cs-CZ" dirty="0">
                <a:hlinkClick r:id="rId4"/>
              </a:rPr>
              <a:t>https://www.facebook.com/expinit/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6242BC-9129-464E-B89A-4CDEA22A58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DC116E-5425-45B3-84CE-AA397DBB2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CAD4AFD-B25A-48C6-B0D9-4B4673085C9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331237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4AF84-2F26-477B-9D10-C2C950A2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C36A8-ED0F-42C2-8704-1086B483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9"/>
            <a:ext cx="8709025" cy="251340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zobrazení schůzky </a:t>
            </a:r>
            <a:br>
              <a:rPr lang="cs-CZ" dirty="0"/>
            </a:br>
            <a:r>
              <a:rPr lang="cs-CZ" dirty="0"/>
              <a:t>z kalendáře nebo z kanálu</a:t>
            </a:r>
          </a:p>
          <a:p>
            <a:r>
              <a:rPr lang="cs-CZ" dirty="0"/>
              <a:t>kdo může obejít předsálí</a:t>
            </a:r>
          </a:p>
          <a:p>
            <a:pPr lvl="1"/>
            <a:r>
              <a:rPr lang="cs-CZ" b="1" dirty="0" err="1"/>
              <a:t>Everyone</a:t>
            </a:r>
            <a:r>
              <a:rPr lang="cs-CZ" b="1" dirty="0"/>
              <a:t>/Všichni</a:t>
            </a:r>
          </a:p>
          <a:p>
            <a:r>
              <a:rPr lang="cs-CZ" dirty="0"/>
              <a:t>kdo je prezentující</a:t>
            </a:r>
          </a:p>
          <a:p>
            <a:pPr lvl="1"/>
            <a:r>
              <a:rPr lang="cs-CZ" b="1" dirty="0" err="1"/>
              <a:t>Only</a:t>
            </a:r>
            <a:r>
              <a:rPr lang="cs-CZ" b="1" dirty="0"/>
              <a:t> </a:t>
            </a:r>
            <a:r>
              <a:rPr lang="cs-CZ" b="1" dirty="0" err="1"/>
              <a:t>me</a:t>
            </a:r>
            <a:r>
              <a:rPr lang="cs-CZ" b="1" dirty="0"/>
              <a:t>/Jenom já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9AC984-4F82-460B-94A6-7EAD6A8F17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A7AD67-72A2-445C-925D-333DB5E99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4EA0E77-C301-4437-8AF6-82E942CC4CD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AA19861-DA0A-459F-AE5C-838BA9E2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535189"/>
            <a:ext cx="3655315" cy="13067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D10B4D2-3E43-4F7C-ABC4-8A5C779E2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3" y="2902142"/>
            <a:ext cx="1581371" cy="73352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C59AFEF-32DE-48BF-8AF4-F81BE35AC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944" y="1945111"/>
            <a:ext cx="3672459" cy="8421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D9E5F34-2DCA-4F55-8FD7-EED678020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841" y="2916431"/>
            <a:ext cx="1905266" cy="7049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68FCFBB-4DB7-4EF3-A426-E7BD19071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195" y="3944988"/>
            <a:ext cx="4315912" cy="237782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9F3CE82-152C-4BA4-887C-4733EFB43C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33" y="3940102"/>
            <a:ext cx="4407230" cy="235092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82159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4ECD9-1CBF-4C3F-9E20-8D97BA18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1.7 Chat na schůzce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F91714-FFBB-42FD-BF4B-8592D2AFA7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65B51A-5D4D-4610-857A-5F8F4663C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E6DE2E8F-D0F4-4869-AAAB-CD15A1A24B0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D4ADF83-2A9F-4CD6-8659-79D84A7F0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vkládá se do příspěvků kanálu</a:t>
            </a:r>
          </a:p>
          <a:p>
            <a:r>
              <a:rPr lang="cs-CZ" dirty="0"/>
              <a:t>není dostupný pro externí účastníky schůzky</a:t>
            </a:r>
          </a:p>
          <a:p>
            <a:pPr lvl="1"/>
            <a:r>
              <a:rPr lang="cs-CZ" dirty="0"/>
              <a:t>v jiném </a:t>
            </a:r>
            <a:r>
              <a:rPr lang="cs-CZ" dirty="0" err="1"/>
              <a:t>tenantu</a:t>
            </a:r>
            <a:endParaRPr lang="cs-CZ" dirty="0"/>
          </a:p>
          <a:p>
            <a:pPr lvl="1"/>
            <a:r>
              <a:rPr lang="cs-CZ" dirty="0"/>
              <a:t>hosté</a:t>
            </a:r>
          </a:p>
          <a:p>
            <a:r>
              <a:rPr lang="cs-CZ" dirty="0"/>
              <a:t>je možné </a:t>
            </a:r>
            <a:r>
              <a:rPr lang="cs-CZ" dirty="0" err="1"/>
              <a:t>lajkovat</a:t>
            </a:r>
            <a:endParaRPr lang="cs-CZ" dirty="0"/>
          </a:p>
          <a:p>
            <a:r>
              <a:rPr lang="cs-CZ" i="1" dirty="0"/>
              <a:t>Slyším a vidím</a:t>
            </a:r>
          </a:p>
        </p:txBody>
      </p:sp>
      <p:pic>
        <p:nvPicPr>
          <p:cNvPr id="9" name="Zástupný obsah 6">
            <a:extLst>
              <a:ext uri="{FF2B5EF4-FFF2-40B4-BE49-F238E27FC236}">
                <a16:creationId xmlns:a16="http://schemas.microsoft.com/office/drawing/2014/main" id="{C15A0D87-18E3-46EA-85CF-BA146EA98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09833" y="406749"/>
            <a:ext cx="127858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E8EFA3E-422F-4543-BCEC-A2D8101B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555402"/>
            <a:ext cx="2388573" cy="62102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6DEB254-23DE-45CC-960F-9DB3E4DD8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503" y="2842988"/>
            <a:ext cx="2934109" cy="183858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328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2EB3A-C7DE-4D4E-B681-BAC7FCA9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1.8 Souběžné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4CB8F-FF45-4B7A-AFE7-4B2F8B08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souběžné připojení</a:t>
            </a:r>
          </a:p>
          <a:p>
            <a:r>
              <a:rPr lang="cs-CZ" dirty="0"/>
              <a:t>dva či více týmů nebo </a:t>
            </a:r>
            <a:r>
              <a:rPr lang="cs-CZ" dirty="0" err="1"/>
              <a:t>chatů</a:t>
            </a:r>
            <a:endParaRPr lang="cs-CZ" dirty="0"/>
          </a:p>
          <a:p>
            <a:r>
              <a:rPr lang="cs-CZ" dirty="0"/>
              <a:t>mezi schůzkami je možné přepínat se</a:t>
            </a:r>
          </a:p>
          <a:p>
            <a:r>
              <a:rPr lang="cs-CZ" dirty="0"/>
              <a:t>mikrofon funkční jen v aktivní schůzce</a:t>
            </a:r>
          </a:p>
          <a:p>
            <a:pPr lvl="1"/>
            <a:r>
              <a:rPr lang="cs-CZ" dirty="0"/>
              <a:t>ostatní hovory jsou přidrženy</a:t>
            </a:r>
          </a:p>
          <a:p>
            <a:r>
              <a:rPr lang="cs-CZ" dirty="0"/>
              <a:t>přidržený hovor lze opustit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438F6C-0B2C-496F-8EFA-ED281FCFE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79B00B-888C-42F2-8EE6-35A0FA5FE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EFA6AF35-E37A-4A91-849E-AB1B22D0F55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BDE43B4-5626-4520-86DE-DAA40D01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03" y="1103387"/>
            <a:ext cx="2924583" cy="141942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D2D40F4-8327-43FD-A6F8-7BCBF293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045" y="3949672"/>
            <a:ext cx="2829320" cy="4001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10623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D21FE-8469-4257-A481-A8299456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1.9 Prezenční listina schůzky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08E53-5D09-41DB-ABE0-1732A55D8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schůzka</a:t>
            </a:r>
          </a:p>
          <a:p>
            <a:pPr lvl="1"/>
            <a:r>
              <a:rPr lang="cs-CZ" dirty="0"/>
              <a:t>seznam pro menší týmy</a:t>
            </a:r>
          </a:p>
          <a:p>
            <a:pPr lvl="1"/>
            <a:r>
              <a:rPr lang="cs-CZ" dirty="0"/>
              <a:t>využití </a:t>
            </a:r>
            <a:r>
              <a:rPr lang="cs-CZ" dirty="0" err="1"/>
              <a:t>Forms</a:t>
            </a:r>
            <a:endParaRPr lang="cs-CZ" dirty="0"/>
          </a:p>
          <a:p>
            <a:r>
              <a:rPr lang="cs-CZ" dirty="0"/>
              <a:t>záznam v Microsoft Stream</a:t>
            </a:r>
          </a:p>
          <a:p>
            <a:pPr lvl="1"/>
            <a:r>
              <a:rPr lang="cs-CZ" dirty="0"/>
              <a:t>není možné prohlížet seznam </a:t>
            </a:r>
            <a:br>
              <a:rPr lang="cs-CZ" dirty="0"/>
            </a:br>
            <a:r>
              <a:rPr lang="cs-CZ" dirty="0"/>
              <a:t>diváků</a:t>
            </a:r>
          </a:p>
          <a:p>
            <a:pPr lvl="1"/>
            <a:r>
              <a:rPr lang="cs-CZ" dirty="0"/>
              <a:t>jen počet sledování</a:t>
            </a:r>
          </a:p>
          <a:p>
            <a:r>
              <a:rPr lang="cs-CZ" dirty="0" err="1"/>
              <a:t>Mediasite</a:t>
            </a:r>
            <a:endParaRPr lang="cs-CZ" dirty="0"/>
          </a:p>
          <a:p>
            <a:pPr lvl="1"/>
            <a:r>
              <a:rPr lang="cs-CZ" dirty="0"/>
              <a:t>kdo prohlížel</a:t>
            </a:r>
          </a:p>
          <a:p>
            <a:pPr lvl="1"/>
            <a:r>
              <a:rPr lang="cs-CZ" dirty="0"/>
              <a:t>co prohlížel</a:t>
            </a:r>
          </a:p>
          <a:p>
            <a:pPr lvl="1"/>
            <a:r>
              <a:rPr lang="cs-CZ" dirty="0"/>
              <a:t>jak prohlíželi diváci jednotlivé části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DBA9D6-D26D-4A66-9D08-8A8C430DDA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CC1A00-2958-46D3-8DEC-1B5332FC8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AFAA556-B6B8-4FB6-B5F2-8AD647DA399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AF21CF-1A18-4E16-8DE2-F50EB394F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82" y="2852936"/>
            <a:ext cx="3557630" cy="19405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55649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29C4E-2D79-44A2-9C8C-B4A338FD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u skončené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B93C67-9334-48E1-A695-A0A55134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84784"/>
            <a:ext cx="8709025" cy="53006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5 + 104 (z toho vypsaných 20 včetně učitele), tj. celkem 24 studentů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Microsoft: </a:t>
            </a:r>
            <a:r>
              <a:rPr lang="cs-CZ" i="1" dirty="0"/>
              <a:t>Report o docházce v rámci online schůzky je v plánu vývojového týmu </a:t>
            </a:r>
            <a:r>
              <a:rPr lang="cs-CZ" i="1" dirty="0" err="1"/>
              <a:t>Teams</a:t>
            </a:r>
            <a:r>
              <a:rPr lang="cs-CZ" i="1" dirty="0"/>
              <a:t>. Detaily zatím nejsou známé.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409596-E7BC-43AA-9D26-ACE68CDAEF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E97157-C1B4-4387-A689-B99D4A681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D0E3968-6BB4-47A0-B7B8-7E2DD480371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E23C32-7B9F-4FC8-BAC4-1E5C77570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2" y="2420888"/>
            <a:ext cx="8600996" cy="296390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70042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3ABAE-6AAD-4D15-BDF6-AFE808204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</a:t>
            </a:r>
            <a:r>
              <a:rPr lang="cs-CZ" dirty="0" err="1"/>
              <a:t>Mediasite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AE6EC4-487D-470B-9188-B75645EE6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82CFBA-C18D-4F55-A0F2-7AE664DB1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BEFC1B0-C42E-4D7E-8BA6-16C734E5330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E1B50E9-5AC5-4170-9E86-AE37E539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556792"/>
            <a:ext cx="7416824" cy="515744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22618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89C63-E42B-44EA-BCAB-FFE203EA3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1.10 Online výuka jazyků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C17C95-C849-4F05-A66E-89DFFAF81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kombinace týmové schůzky a skupinových </a:t>
            </a:r>
            <a:r>
              <a:rPr lang="cs-CZ" dirty="0" err="1"/>
              <a:t>chatů</a:t>
            </a:r>
            <a:endParaRPr lang="cs-CZ" dirty="0"/>
          </a:p>
          <a:p>
            <a:r>
              <a:rPr lang="cs-CZ" dirty="0"/>
              <a:t>např. 10 skupin po 2 studentech a učitel</a:t>
            </a:r>
          </a:p>
          <a:p>
            <a:r>
              <a:rPr lang="cs-CZ" dirty="0"/>
              <a:t>učitel přepíná mezi přidrženými schůzkami</a:t>
            </a:r>
          </a:p>
          <a:p>
            <a:r>
              <a:rPr lang="cs-CZ" dirty="0"/>
              <a:t>popř. souběžně více záložek prohlížeče</a:t>
            </a:r>
          </a:p>
          <a:p>
            <a:pPr lvl="1"/>
            <a:r>
              <a:rPr lang="cs-CZ" dirty="0"/>
              <a:t>vypínání svého zvuku</a:t>
            </a:r>
          </a:p>
          <a:p>
            <a:pPr lvl="1"/>
            <a:r>
              <a:rPr lang="cs-CZ" dirty="0"/>
              <a:t>vypínání zvuku záložky prohlížeče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35A423-A9BE-4FBC-8ACF-0DDC788C13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6B7524-B819-44D5-903E-9401C661F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D4A9020E-31D7-4C83-9B30-B672F91AD9E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2067420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C78D1-75C1-4253-B1F4-1A9FDD5C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 Microsoft Stream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6D1F1-CA93-43C3-8D48-9116F00A9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Stream</a:t>
            </a:r>
          </a:p>
          <a:p>
            <a:r>
              <a:rPr lang="cs-CZ" dirty="0"/>
              <a:t>Můj obsah, Video, Aktualizovat podrobnosti o videu</a:t>
            </a:r>
          </a:p>
          <a:p>
            <a:r>
              <a:rPr lang="cs-CZ" b="1" dirty="0"/>
              <a:t>zpřístupnění záznamů</a:t>
            </a:r>
            <a:r>
              <a:rPr lang="cs-CZ" dirty="0"/>
              <a:t> dalším týmům či jednotlivým uživatelům</a:t>
            </a:r>
          </a:p>
          <a:p>
            <a:r>
              <a:rPr lang="cs-CZ" b="1" dirty="0"/>
              <a:t>odstranění</a:t>
            </a:r>
            <a:r>
              <a:rPr lang="cs-CZ" dirty="0"/>
              <a:t> zbytečných záznamů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6F8EE7-58CB-4764-B029-96F13427A3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677453-802A-4668-8A3E-4EBB956DD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1E35847-3E60-4BBE-9FBA-4E07C4B028B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A10478-4669-4A57-9777-99F41A48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4" y="5013176"/>
            <a:ext cx="6897063" cy="9621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F62B474-27F1-4ADB-966E-59FFDFE86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557" y="4237273"/>
            <a:ext cx="1648055" cy="22386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7387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1EAB024-A0AB-4D61-85AE-720AC511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Podrobnosti o videu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AC10BF-22F9-440B-806C-93AE8CD23C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706E0E-9CE8-4DE5-A9A0-8BE6FC100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C4082986-7C9C-4FF3-B93D-B9D9C7A046B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3F6697-BB2F-4406-8682-A8F8F87B7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9" y="1484784"/>
            <a:ext cx="8636322" cy="52647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01747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8FF18-0B69-47EE-8A32-189BDD48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Kanály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6307D7-9187-4F9C-993B-8851A1CCD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sdružení videí do kanálů Streamu</a:t>
            </a:r>
          </a:p>
          <a:p>
            <a:r>
              <a:rPr lang="cs-CZ" dirty="0"/>
              <a:t>zobrazení kanálu Streamu v aplikační kartě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4851006-5F90-4510-A1F9-4AFB4C426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33837B-0B02-4992-9B47-234696BF0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8C62C4-8584-4637-AA43-709605F3B98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BC4F3-B30D-4982-9318-938F458F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263581"/>
            <a:ext cx="7668344" cy="347853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3622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5EA41-4EB1-4C6C-8C68-DCEC1CB3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FA5C3-B4B8-4D87-89E3-8BFAF1CE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1 </a:t>
            </a:r>
            <a:r>
              <a:rPr lang="cs-CZ" dirty="0">
                <a:hlinkClick r:id="rId2" action="ppaction://hlinksldjump"/>
              </a:rPr>
              <a:t>Vzdálená výuka</a:t>
            </a:r>
            <a:endParaRPr lang="cs-CZ" dirty="0"/>
          </a:p>
          <a:p>
            <a:pPr lvl="0"/>
            <a:r>
              <a:rPr lang="cs-CZ" dirty="0"/>
              <a:t>2 </a:t>
            </a:r>
            <a:r>
              <a:rPr lang="cs-CZ" dirty="0">
                <a:hlinkClick r:id="rId3" action="ppaction://hlinksldjump"/>
              </a:rPr>
              <a:t>Microsoft Stream</a:t>
            </a:r>
            <a:r>
              <a:rPr lang="cs-CZ" dirty="0"/>
              <a:t> – administrativa záznamů schůzky</a:t>
            </a:r>
          </a:p>
          <a:p>
            <a:pPr lvl="0"/>
            <a:r>
              <a:rPr lang="cs-CZ" dirty="0"/>
              <a:t>3 </a:t>
            </a:r>
            <a:r>
              <a:rPr lang="cs-CZ" dirty="0">
                <a:hlinkClick r:id="rId4" action="ppaction://hlinksldjump"/>
              </a:rPr>
              <a:t>Microsoft </a:t>
            </a:r>
            <a:r>
              <a:rPr lang="cs-CZ" dirty="0" err="1">
                <a:hlinkClick r:id="rId4" action="ppaction://hlinksldjump"/>
              </a:rPr>
              <a:t>Forms</a:t>
            </a:r>
            <a:r>
              <a:rPr lang="cs-CZ" dirty="0"/>
              <a:t> – ankety a kvízy</a:t>
            </a:r>
          </a:p>
          <a:p>
            <a:r>
              <a:rPr lang="cs-CZ" dirty="0"/>
              <a:t>4 </a:t>
            </a:r>
            <a:r>
              <a:rPr lang="cs-CZ" dirty="0">
                <a:hlinkClick r:id="rId5" action="ppaction://hlinksldjump"/>
              </a:rPr>
              <a:t>Příspěvky v kanálu</a:t>
            </a:r>
            <a:endParaRPr lang="cs-CZ" dirty="0"/>
          </a:p>
          <a:p>
            <a:pPr lvl="0"/>
            <a:r>
              <a:rPr lang="cs-CZ" dirty="0"/>
              <a:t>5 </a:t>
            </a:r>
            <a:r>
              <a:rPr lang="cs-CZ" dirty="0">
                <a:hlinkClick r:id="rId6" action="ppaction://hlinksldjump"/>
              </a:rPr>
              <a:t>Microsoft </a:t>
            </a:r>
            <a:r>
              <a:rPr lang="cs-CZ" dirty="0" err="1">
                <a:hlinkClick r:id="rId6" action="ppaction://hlinksldjump"/>
              </a:rPr>
              <a:t>Whiteboard</a:t>
            </a:r>
            <a:endParaRPr lang="cs-CZ" dirty="0"/>
          </a:p>
          <a:p>
            <a:r>
              <a:rPr lang="cs-CZ" dirty="0"/>
              <a:t>6 </a:t>
            </a:r>
            <a:r>
              <a:rPr lang="cs-CZ" dirty="0">
                <a:hlinkClick r:id="rId7" action="ppaction://hlinksldjump"/>
              </a:rPr>
              <a:t>OneNote</a:t>
            </a:r>
            <a:r>
              <a:rPr lang="cs-CZ" dirty="0"/>
              <a:t> – poznámkové bloky osobní i týmové</a:t>
            </a:r>
          </a:p>
          <a:p>
            <a:pPr lvl="0"/>
            <a:r>
              <a:rPr lang="cs-CZ" dirty="0"/>
              <a:t>7 </a:t>
            </a:r>
            <a:r>
              <a:rPr lang="cs-CZ" dirty="0">
                <a:hlinkClick r:id="rId8" action="ppaction://hlinksldjump"/>
              </a:rPr>
              <a:t>Živé schůzky</a:t>
            </a:r>
            <a:r>
              <a:rPr lang="cs-CZ" dirty="0"/>
              <a:t> – pro více než 250 uživatelů</a:t>
            </a:r>
          </a:p>
          <a:p>
            <a:pPr lvl="0"/>
            <a:r>
              <a:rPr lang="cs-CZ" dirty="0"/>
              <a:t>8 </a:t>
            </a:r>
            <a:r>
              <a:rPr lang="cs-CZ" dirty="0" err="1">
                <a:hlinkClick r:id="rId9" action="ppaction://hlinksldjump"/>
              </a:rPr>
              <a:t>Mediasite</a:t>
            </a:r>
            <a:r>
              <a:rPr lang="cs-CZ" dirty="0"/>
              <a:t> – alternativa vzdálené výuky</a:t>
            </a:r>
          </a:p>
          <a:p>
            <a:pPr lvl="0"/>
            <a:r>
              <a:rPr lang="cs-CZ" dirty="0"/>
              <a:t>9 </a:t>
            </a:r>
            <a:r>
              <a:rPr lang="cs-CZ" dirty="0">
                <a:hlinkClick r:id="rId10" action="ppaction://hlinksldjump"/>
              </a:rPr>
              <a:t>InSIS a </a:t>
            </a:r>
            <a:r>
              <a:rPr lang="cs-CZ" dirty="0" err="1">
                <a:hlinkClick r:id="rId10" action="ppaction://hlinksldjump"/>
              </a:rPr>
              <a:t>Teams</a:t>
            </a:r>
            <a:endParaRPr lang="cs-CZ" dirty="0"/>
          </a:p>
          <a:p>
            <a:pPr lvl="0"/>
            <a:r>
              <a:rPr lang="cs-CZ" dirty="0"/>
              <a:t>10 </a:t>
            </a:r>
            <a:r>
              <a:rPr lang="cs-CZ" dirty="0">
                <a:hlinkClick r:id="rId11" action="ppaction://hlinksldjump"/>
              </a:rPr>
              <a:t>Další využití </a:t>
            </a:r>
            <a:r>
              <a:rPr lang="cs-CZ" dirty="0" err="1">
                <a:hlinkClick r:id="rId11" action="ppaction://hlinksldjump"/>
              </a:rPr>
              <a:t>Teams</a:t>
            </a:r>
            <a:endParaRPr lang="cs-CZ" dirty="0"/>
          </a:p>
          <a:p>
            <a:pPr lvl="0"/>
            <a:r>
              <a:rPr lang="cs-CZ" dirty="0"/>
              <a:t>11 </a:t>
            </a:r>
            <a:r>
              <a:rPr lang="cs-CZ" dirty="0">
                <a:hlinkClick r:id="rId12" action="ppaction://hlinksldjump"/>
              </a:rPr>
              <a:t>Microsoft </a:t>
            </a:r>
            <a:r>
              <a:rPr lang="cs-CZ" dirty="0" err="1">
                <a:hlinkClick r:id="rId12" action="ppaction://hlinksldjump"/>
              </a:rPr>
              <a:t>Bookings</a:t>
            </a:r>
            <a:endParaRPr lang="cs-CZ" dirty="0"/>
          </a:p>
          <a:p>
            <a:pPr lvl="0"/>
            <a:r>
              <a:rPr lang="cs-CZ" dirty="0"/>
              <a:t>12 </a:t>
            </a:r>
            <a:r>
              <a:rPr lang="cs-CZ" dirty="0">
                <a:hlinkClick r:id="rId13" action="ppaction://hlinksldjump"/>
              </a:rPr>
              <a:t>Odkazy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9ECFDB-C598-4BD3-9523-87EC1B2EE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690C39-536D-4313-BB4C-9C47D689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9012AC5-9291-46C9-8EA4-89FD7CEA44B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862546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3325D-5E0C-4EF1-978E-87C5D7A2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operace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834F1-FAA6-461E-8B10-A1637A43C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…, Střih videa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CB938F-631D-4D35-8020-CBD2BC80AA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818341B-8DAE-4655-A8BB-4494F5CDF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310461A2-B725-470E-88EB-A01FA190823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D9B61B1-8098-4674-A398-36845F9C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28" y="4517019"/>
            <a:ext cx="2733675" cy="96202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31DFDD-0F3B-45F4-A6B6-C472CA971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" y="2276872"/>
            <a:ext cx="8316416" cy="19391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39836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48036-CD6D-4B90-92B7-EAB886C9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Automatické titulkování nahrávek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29F858-EFEB-4C1A-B648-04474BD8F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portálu Office 365 spustíme </a:t>
            </a:r>
            <a:r>
              <a:rPr lang="cs-CZ" b="1" dirty="0"/>
              <a:t>Stream</a:t>
            </a:r>
            <a:r>
              <a:rPr lang="cs-CZ" dirty="0"/>
              <a:t> (spouštěč, všechny aplikace, Stream). </a:t>
            </a:r>
          </a:p>
          <a:p>
            <a:r>
              <a:rPr lang="cs-CZ" dirty="0"/>
              <a:t>V horním panelu vybereme </a:t>
            </a:r>
            <a:r>
              <a:rPr lang="cs-CZ" b="1" dirty="0"/>
              <a:t>Můj obsah, Video</a:t>
            </a:r>
            <a:r>
              <a:rPr lang="cs-CZ" dirty="0"/>
              <a:t>.</a:t>
            </a:r>
          </a:p>
          <a:p>
            <a:r>
              <a:rPr lang="cs-CZ" dirty="0"/>
              <a:t>V řádku videa klikneme do </a:t>
            </a:r>
            <a:r>
              <a:rPr lang="cs-CZ" b="1" dirty="0"/>
              <a:t>tužky</a:t>
            </a:r>
            <a:r>
              <a:rPr lang="cs-CZ" dirty="0"/>
              <a:t> (Aktualizovat podrobnosti o videu).</a:t>
            </a:r>
          </a:p>
          <a:p>
            <a:r>
              <a:rPr lang="cs-CZ" dirty="0"/>
              <a:t>V sekci Podrobnosti v poli </a:t>
            </a:r>
            <a:r>
              <a:rPr lang="cs-CZ" b="1" dirty="0"/>
              <a:t>Jazyk videa </a:t>
            </a:r>
            <a:r>
              <a:rPr lang="cs-CZ" dirty="0"/>
              <a:t>vybereme Angličtina či Španělština. Další jazyky jsou v nabídce, ale nejsou ještě funkční.</a:t>
            </a:r>
          </a:p>
          <a:p>
            <a:r>
              <a:rPr lang="cs-CZ" dirty="0"/>
              <a:t>Nahoře klikneme do tlačítka </a:t>
            </a:r>
            <a:r>
              <a:rPr lang="cs-CZ" b="1" dirty="0"/>
              <a:t>Použít</a:t>
            </a:r>
            <a:r>
              <a:rPr lang="cs-CZ" dirty="0"/>
              <a:t>.</a:t>
            </a:r>
          </a:p>
          <a:p>
            <a:r>
              <a:rPr lang="cs-CZ" dirty="0"/>
              <a:t>Při prohlížení videa je aktivní vpravo dole tlačítko </a:t>
            </a:r>
            <a:r>
              <a:rPr lang="cs-CZ" b="1" dirty="0"/>
              <a:t>CC – Titulky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0A6C51-C179-46C9-8C25-4E591459D2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09F251-841E-4B75-AFB4-3D36A6C35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DDB6E287-4313-408A-BD7B-A831D74B8B6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2091395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A1F76-C049-4CB8-A819-F5901CAC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FDDDC7-F239-45C2-B0CC-92407DE2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hlinkClick r:id="rId2"/>
              </a:rPr>
              <a:t>https://web.microsoftstream.com/video/5129d1d2-3c6e-41dd-a8f4-6340b05a1528?App=msteamsBot&amp;refId=f:7428061951417694212</a:t>
            </a:r>
            <a:endParaRPr lang="cs-CZ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F22097A-0CE7-46E6-84C3-96CED2103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79805D-485C-4A38-91AF-30EB0B4638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66A8082-A7E0-47C7-AC15-6A239227B1B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6BBA84-387D-44A0-BF88-FAEE867E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8" y="2403593"/>
            <a:ext cx="7678003" cy="431203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1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35BBC-DBB1-494E-A675-1213E665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 Microsoft </a:t>
            </a:r>
            <a:r>
              <a:rPr lang="cs-CZ" dirty="0" err="1"/>
              <a:t>Forms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178A1E-15DA-4336-BC54-61F58BBD7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běžné formuláře </a:t>
            </a:r>
          </a:p>
          <a:p>
            <a:r>
              <a:rPr lang="cs-CZ" dirty="0"/>
              <a:t>kvízy</a:t>
            </a:r>
          </a:p>
          <a:p>
            <a:r>
              <a:rPr lang="cs-CZ" dirty="0"/>
              <a:t>export dat z kvízu do Excelu</a:t>
            </a:r>
          </a:p>
          <a:p>
            <a:r>
              <a:rPr lang="cs-CZ" dirty="0"/>
              <a:t>např. kvíz na konec přednášky</a:t>
            </a:r>
          </a:p>
          <a:p>
            <a:r>
              <a:rPr lang="cs-CZ" dirty="0"/>
              <a:t>aplikační karta </a:t>
            </a:r>
          </a:p>
          <a:p>
            <a:r>
              <a:rPr lang="cs-CZ" dirty="0"/>
              <a:t>ankety v rozšíření příspěvků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D82506-1F52-4271-839C-B64309B38D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53454D-7280-4CC9-96F6-56A9DC232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0BFF6D0F-7A2F-40FE-B327-69C0FA45F18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1425023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83810-8A5C-4938-8989-9BD09890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Kvíz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710D7E-3D32-465E-BC82-AC6BDE1A03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B38B48-5817-416B-9AEB-4F030E3A1F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9044770-238E-4FC8-B63E-1828052F8A2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00E647-FD7F-4FF4-AC3F-F5EE228E4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8219090" cy="422913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0F316F-ED3D-4C70-96F2-7A7DD1913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345" y="496408"/>
            <a:ext cx="1800469" cy="199648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81C741-C1C7-41D4-AB8C-892B8912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008" y="523480"/>
            <a:ext cx="1765440" cy="196941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37301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1600F-36B0-4F54-958F-18B9F701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Interakce v nahrávkách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B5DF2E-95E4-42A8-BD2E-CF209D7C60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8A83E2-C827-4CFD-8579-84456063B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0A012AE8-46A4-4EB8-8173-1245063343C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9BAFD1C-D5C7-4CE2-8863-3AD52744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8709025" cy="5184029"/>
          </a:xfrm>
        </p:spPr>
        <p:txBody>
          <a:bodyPr/>
          <a:lstStyle/>
          <a:p>
            <a:r>
              <a:rPr lang="cs-CZ" dirty="0"/>
              <a:t>zobrazení formuláře/kvízu v daném čase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AE049B41-A342-48BF-AFFC-91A1B13D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3601"/>
            <a:ext cx="3717510" cy="2134388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222F732-B1C2-4C4D-8057-1A4BADAF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9" y="2356318"/>
            <a:ext cx="3857625" cy="428625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95C81C4-2EC8-480A-BD4F-84006827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8180"/>
            <a:ext cx="3744540" cy="2134388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78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8017D-F23C-4CFA-9554-3D152379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Hlasování v příspěvcích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C60C6A-DF2B-443D-8871-5BEF198C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6048795" cy="5184775"/>
          </a:xfrm>
        </p:spPr>
        <p:txBody>
          <a:bodyPr/>
          <a:lstStyle/>
          <a:p>
            <a:r>
              <a:rPr lang="cs-CZ" dirty="0"/>
              <a:t>rozšíření</a:t>
            </a:r>
          </a:p>
          <a:p>
            <a:r>
              <a:rPr lang="cs-CZ" dirty="0"/>
              <a:t>tvorba</a:t>
            </a:r>
          </a:p>
          <a:p>
            <a:r>
              <a:rPr lang="cs-CZ" dirty="0"/>
              <a:t>náhled</a:t>
            </a:r>
          </a:p>
          <a:p>
            <a:r>
              <a:rPr lang="cs-CZ" dirty="0"/>
              <a:t>Poslat</a:t>
            </a:r>
          </a:p>
          <a:p>
            <a:r>
              <a:rPr lang="cs-CZ" dirty="0"/>
              <a:t>vyplnění</a:t>
            </a:r>
          </a:p>
          <a:p>
            <a:r>
              <a:rPr lang="cs-CZ" dirty="0"/>
              <a:t>výsledky</a:t>
            </a:r>
          </a:p>
          <a:p>
            <a:pPr lvl="1"/>
            <a:r>
              <a:rPr lang="cs-CZ" dirty="0"/>
              <a:t>je možné odstranit</a:t>
            </a:r>
          </a:p>
          <a:p>
            <a:r>
              <a:rPr lang="cs-CZ" dirty="0" err="1"/>
              <a:t>Forms</a:t>
            </a:r>
            <a:r>
              <a:rPr lang="cs-CZ" dirty="0"/>
              <a:t> – není možné upravit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543A8A-7CB4-432C-83EC-19E334D31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E35B32-8736-47B7-9AF0-BDF3EAA830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BD0E060-B760-40CC-825F-BB624AEA49C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1CDC10-6655-49FF-A2CF-7733BDA5D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814" y="548681"/>
            <a:ext cx="2566755" cy="28803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217109F-1D40-45E4-B86A-91499C9FC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70" y="3583501"/>
            <a:ext cx="2566754" cy="28099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50907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AED44-77AE-4E92-9B8D-BE6A7D85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Příspěvky v kanálu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7860DF-555F-4EC7-B22E-E2502CFB6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Marie Sladká do kanálu Karty 1</a:t>
            </a:r>
          </a:p>
          <a:p>
            <a:pPr lvl="1"/>
            <a:r>
              <a:rPr lang="cs-CZ" dirty="0"/>
              <a:t>Předmět: Priorita</a:t>
            </a:r>
          </a:p>
          <a:p>
            <a:pPr lvl="1"/>
            <a:r>
              <a:rPr lang="cs-CZ" dirty="0"/>
              <a:t>Text: V </a:t>
            </a:r>
            <a:r>
              <a:rPr lang="cs-CZ" dirty="0" err="1"/>
              <a:t>Planneru</a:t>
            </a:r>
            <a:r>
              <a:rPr lang="cs-CZ" dirty="0"/>
              <a:t> je nyní úkolu možné přiřadit prioritu.</a:t>
            </a:r>
          </a:p>
          <a:p>
            <a:r>
              <a:rPr lang="cs-CZ" dirty="0"/>
              <a:t>T. Kubálek vidí tučně, ale nemá informaci v kanálu Aktivity.</a:t>
            </a:r>
          </a:p>
          <a:p>
            <a:r>
              <a:rPr lang="cs-CZ" dirty="0"/>
              <a:t>T. Kubálek si nastaví </a:t>
            </a:r>
            <a:br>
              <a:rPr lang="cs-CZ" dirty="0"/>
            </a:br>
            <a:r>
              <a:rPr lang="cs-CZ" dirty="0"/>
              <a:t>oznámení kanálu Karty 1. </a:t>
            </a:r>
            <a:endParaRPr lang="cs-CZ" dirty="0">
              <a:hlinkClick r:id="rId2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1B6344-ECBF-4D7F-8F7B-E87DCB0DCA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D4EA68-5024-42BD-91B6-578F1B30E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27C9269B-0403-4789-A679-E9350619999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181603-0969-418B-9561-E193B588F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952" y="4437112"/>
            <a:ext cx="3202461" cy="187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E3BDAA5-B38C-466D-ACB1-88E6CF93E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722386"/>
            <a:ext cx="360040" cy="37569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42B94C-6ED6-4B7B-A65E-CD865DD49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1" y="734695"/>
            <a:ext cx="370637" cy="3633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41930E0-1170-42D4-AFCB-CB805D7AE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269" y="737545"/>
            <a:ext cx="360040" cy="37569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5D50604-AE35-4A8D-9061-323355229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338" y="722385"/>
            <a:ext cx="370636" cy="3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1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47D4C-8E3D-4B0E-91CD-933819D3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e-mailů o aktivitě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8030B8-B294-4EC4-BB6D-34CD093B2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3816548" cy="5184775"/>
          </a:xfrm>
        </p:spPr>
        <p:txBody>
          <a:bodyPr/>
          <a:lstStyle/>
          <a:p>
            <a:r>
              <a:rPr lang="cs-CZ" dirty="0"/>
              <a:t>Nastavení, Oznámení, Zprávy</a:t>
            </a:r>
          </a:p>
          <a:p>
            <a:r>
              <a:rPr lang="cs-CZ" dirty="0"/>
              <a:t>E-mail o zmeškané aktivitě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3A36DC-7F64-443B-B18F-FD4CDCA8C7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ED081C-64CB-4373-B195-1AF3E8EE2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60C15B9-55B4-45AC-BC4A-DB702902F22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560EFBB-C00B-4BC9-AD21-10B51630F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01" y="1668725"/>
            <a:ext cx="4797711" cy="42805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9600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B7A74-6433-4AEA-ABF5-E2D1DB86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FABD2-D4CE-4997-A721-878ACEFA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M. Sladká</a:t>
            </a:r>
          </a:p>
          <a:p>
            <a:pPr lvl="1"/>
            <a:r>
              <a:rPr lang="cs-CZ" dirty="0" err="1"/>
              <a:t>Teams</a:t>
            </a:r>
            <a:r>
              <a:rPr lang="cs-CZ" dirty="0"/>
              <a:t> ve zkratce</a:t>
            </a:r>
          </a:p>
          <a:p>
            <a:pPr lvl="1"/>
            <a:r>
              <a:rPr lang="cs-CZ" dirty="0"/>
              <a:t>Prohlédněte si zajímavé video</a:t>
            </a:r>
          </a:p>
          <a:p>
            <a:pPr lvl="1"/>
            <a:r>
              <a:rPr lang="cs-CZ" dirty="0"/>
              <a:t>rozšíření: Stream</a:t>
            </a:r>
          </a:p>
          <a:p>
            <a:pPr lvl="1"/>
            <a:r>
              <a:rPr lang="cs-CZ" dirty="0">
                <a:hlinkClick r:id="rId2"/>
              </a:rPr>
              <a:t>https://web.microsoftstream.com/video/3de3c9f1-1349-4b8f-902a-45473a911488</a:t>
            </a:r>
            <a:endParaRPr lang="cs-CZ" sz="1200" u="sng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05416B-0B87-4E65-94FD-054DA718E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0C0A9A-AA34-4E86-9E4A-71B3AC1F3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8F4F4D9-1EB0-4656-BD9A-88DDA13ED2A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63AEA9-C432-4BD6-B82F-22460DED4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722386"/>
            <a:ext cx="360040" cy="3756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D4AA6B-912C-4B1F-80BB-DFF0F0D72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1" y="734695"/>
            <a:ext cx="370637" cy="36338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C2931C-7AFA-421F-842E-600E8DF7C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269" y="737545"/>
            <a:ext cx="360040" cy="3756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DA70C80-625C-4A18-8628-8B0331093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7338" y="722385"/>
            <a:ext cx="370636" cy="38675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32CC99-8B81-42C5-881A-2368382CB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211" y="1557338"/>
            <a:ext cx="3008201" cy="17276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655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A9B2D-911A-45BE-AEF6-441285FE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Vzdálená výuka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2BD112-B6CC-4D77-A2B7-E387ECCC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1.1 </a:t>
            </a:r>
            <a:r>
              <a:rPr lang="cs-CZ" dirty="0">
                <a:hlinkClick r:id="rId2" action="ppaction://hlinksldjump"/>
              </a:rPr>
              <a:t>Nastavení online schůzky</a:t>
            </a:r>
            <a:endParaRPr lang="cs-CZ" dirty="0"/>
          </a:p>
          <a:p>
            <a:pPr lvl="0"/>
            <a:r>
              <a:rPr lang="cs-CZ" dirty="0"/>
              <a:t>1.2 </a:t>
            </a:r>
            <a:r>
              <a:rPr lang="cs-CZ" dirty="0">
                <a:hlinkClick r:id="rId3" action="ppaction://hlinksldjump"/>
              </a:rPr>
              <a:t>Účast hostů na online výuce</a:t>
            </a:r>
            <a:endParaRPr lang="cs-CZ" dirty="0"/>
          </a:p>
          <a:p>
            <a:pPr lvl="0"/>
            <a:r>
              <a:rPr lang="cs-CZ" dirty="0"/>
              <a:t>1.3 </a:t>
            </a:r>
            <a:r>
              <a:rPr lang="cs-CZ" dirty="0">
                <a:hlinkClick r:id="rId4" action="ppaction://hlinksldjump"/>
              </a:rPr>
              <a:t>Tlumení hlasu uživatelů schůzky</a:t>
            </a:r>
            <a:endParaRPr lang="cs-CZ" dirty="0"/>
          </a:p>
          <a:p>
            <a:pPr lvl="0"/>
            <a:r>
              <a:rPr lang="cs-CZ" dirty="0"/>
              <a:t>1.4 </a:t>
            </a:r>
            <a:r>
              <a:rPr lang="cs-CZ" dirty="0">
                <a:hlinkClick r:id="rId5" action="ppaction://hlinksldjump"/>
              </a:rPr>
              <a:t>Srovnání verzí </a:t>
            </a:r>
            <a:r>
              <a:rPr lang="cs-CZ" dirty="0" err="1">
                <a:hlinkClick r:id="rId5" action="ppaction://hlinksldjump"/>
              </a:rPr>
              <a:t>Teams</a:t>
            </a:r>
            <a:endParaRPr lang="cs-CZ" dirty="0"/>
          </a:p>
          <a:p>
            <a:pPr lvl="0"/>
            <a:r>
              <a:rPr lang="cs-CZ" dirty="0"/>
              <a:t>1.5 </a:t>
            </a:r>
            <a:r>
              <a:rPr lang="cs-CZ" dirty="0">
                <a:hlinkClick r:id="rId6" action="ppaction://hlinksldjump"/>
              </a:rPr>
              <a:t>Sdílený obsah</a:t>
            </a:r>
            <a:endParaRPr lang="cs-CZ" dirty="0"/>
          </a:p>
          <a:p>
            <a:pPr lvl="0"/>
            <a:r>
              <a:rPr lang="cs-CZ" dirty="0"/>
              <a:t>1.6 </a:t>
            </a:r>
            <a:r>
              <a:rPr lang="cs-CZ" dirty="0">
                <a:hlinkClick r:id="rId7" action="ppaction://hlinksldjump"/>
              </a:rPr>
              <a:t>Role</a:t>
            </a:r>
            <a:endParaRPr lang="cs-CZ" dirty="0"/>
          </a:p>
          <a:p>
            <a:pPr lvl="0"/>
            <a:r>
              <a:rPr lang="cs-CZ" dirty="0"/>
              <a:t>1.7 </a:t>
            </a:r>
            <a:r>
              <a:rPr lang="cs-CZ" dirty="0">
                <a:hlinkClick r:id="rId8" action="ppaction://hlinksldjump"/>
              </a:rPr>
              <a:t>Chat na schůzce</a:t>
            </a:r>
            <a:endParaRPr lang="cs-CZ" dirty="0"/>
          </a:p>
          <a:p>
            <a:pPr lvl="0"/>
            <a:r>
              <a:rPr lang="cs-CZ" dirty="0"/>
              <a:t>1.8 </a:t>
            </a:r>
            <a:r>
              <a:rPr lang="cs-CZ" dirty="0">
                <a:hlinkClick r:id="rId9" action="ppaction://hlinksldjump"/>
              </a:rPr>
              <a:t>Souběžné schůzky</a:t>
            </a:r>
            <a:r>
              <a:rPr lang="cs-CZ" dirty="0"/>
              <a:t> (přidržení)</a:t>
            </a:r>
          </a:p>
          <a:p>
            <a:r>
              <a:rPr lang="cs-CZ" dirty="0"/>
              <a:t>1.9 </a:t>
            </a:r>
            <a:r>
              <a:rPr lang="cs-CZ" dirty="0">
                <a:hlinkClick r:id="rId10" action="ppaction://hlinksldjump"/>
              </a:rPr>
              <a:t>Prezenční listina schůzky</a:t>
            </a:r>
            <a:endParaRPr lang="cs-CZ" dirty="0"/>
          </a:p>
          <a:p>
            <a:pPr lvl="0"/>
            <a:r>
              <a:rPr lang="cs-CZ" dirty="0"/>
              <a:t>1.10 </a:t>
            </a:r>
            <a:r>
              <a:rPr lang="cs-CZ" dirty="0">
                <a:hlinkClick r:id="rId11" action="ppaction://hlinksldjump"/>
              </a:rPr>
              <a:t>Online výuka jazyků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714344-8B3F-4D88-BD5F-5A07B3AD8F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FFDA3F-79E9-4EFF-AAF8-2B47CE27D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07080A0E-988F-4A3D-B239-51C20A79CA4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33506381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BF448-B6D2-44DE-9D91-09A87005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Zmínka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D4B35-A46A-4EF7-A062-0CC12046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8709025" cy="341076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T. Kubálek vypne oznámení kanálu Karty 1</a:t>
            </a:r>
          </a:p>
          <a:p>
            <a:r>
              <a:rPr lang="cs-CZ" dirty="0"/>
              <a:t>M. Sladká</a:t>
            </a:r>
          </a:p>
          <a:p>
            <a:r>
              <a:rPr lang="cs-CZ" dirty="0"/>
              <a:t>Přenos schránky mezi počítačem a telefonem</a:t>
            </a:r>
          </a:p>
          <a:p>
            <a:r>
              <a:rPr lang="cs-CZ" dirty="0"/>
              <a:t>Pozoruhodná zpráva v kanálu Karty 1</a:t>
            </a:r>
          </a:p>
          <a:p>
            <a:pPr marL="457200" lvl="1" indent="0">
              <a:buNone/>
            </a:pPr>
            <a:r>
              <a:rPr lang="cs-CZ" u="sng" dirty="0">
                <a:hlinkClick r:id="rId2"/>
              </a:rPr>
              <a:t>https://www.zive.cz/clanky/windows-se-nauci-prenaset-obsah-schranky-mezi-pocitacem-a-telefonem/sc-3-a-202088/default.aspx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02BC0F-9BAD-4A8F-B86D-B5110881E8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2360CD-B073-4C74-9DF1-0851E38D9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1C5C53C2-A5E8-4E9F-AB72-B76CB39B953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8CF9E-25EF-454B-B501-FE4656BA1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66" y="4968100"/>
            <a:ext cx="6604893" cy="17012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5138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DE6C2-9A34-4F1D-B31B-E1601B91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Oznámení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6A3F3-A6A8-446E-851C-ABB804B16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Formát</a:t>
            </a:r>
          </a:p>
          <a:p>
            <a:r>
              <a:rPr lang="cs-CZ" dirty="0"/>
              <a:t>Oznámení</a:t>
            </a:r>
          </a:p>
          <a:p>
            <a:r>
              <a:rPr lang="cs-CZ" dirty="0"/>
              <a:t>úprava a odstraňování příspěvku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9AD268-5007-4689-89A5-AC4228B9A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8A1AD2-DE60-497E-B58D-CE568565F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14ED9B1F-BBD3-45FA-9367-A69F62A6E20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2DBF0D7-9C56-46B7-B643-A039F898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32" y="3429000"/>
            <a:ext cx="8234336" cy="3024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0257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A8749-854A-478A-AA2E-B7C5F3FC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Sdílení příspěvku do Outlooku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D9769-1089-43F2-AC63-11D5EF0E6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příspěvek, …, Nasdílení do Outlooku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ABAE03-A169-4325-910C-AFA1E3882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F82D74-1C68-4F35-9C9D-8FB321299D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E08F2AC-D66F-4786-AA20-1ED5073EE38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A6BA48-03B9-4F08-8C0F-AA018B6F2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76" y="2228143"/>
            <a:ext cx="5832648" cy="4369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7435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5EC18-645F-49E9-B1AC-126E00CD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Odstraňování příspěvků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32BCF-D358-49C5-8CCC-A1B16372D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vlastník může odstranit i cizí příspěvky</a:t>
            </a:r>
          </a:p>
          <a:p>
            <a:r>
              <a:rPr lang="cs-CZ" dirty="0"/>
              <a:t>regulace odstraňování a úprav vlastních zpráv ve správě kanálu</a:t>
            </a:r>
          </a:p>
          <a:p>
            <a:endParaRPr lang="cs-CZ" dirty="0"/>
          </a:p>
          <a:p>
            <a:r>
              <a:rPr lang="cs-CZ" dirty="0"/>
              <a:t>Nastavení v organizaci</a:t>
            </a:r>
          </a:p>
          <a:p>
            <a:pPr lvl="1"/>
            <a:r>
              <a:rPr lang="cs-CZ" dirty="0"/>
              <a:t>Správa Office 365	</a:t>
            </a:r>
            <a:r>
              <a:rPr lang="cs-CZ" dirty="0" err="1"/>
              <a:t>Teams</a:t>
            </a:r>
            <a:endParaRPr lang="cs-CZ" dirty="0"/>
          </a:p>
          <a:p>
            <a:pPr lvl="1"/>
            <a:r>
              <a:rPr lang="cs-CZ" dirty="0"/>
              <a:t>Zásady odesílání zpráv</a:t>
            </a:r>
          </a:p>
          <a:p>
            <a:pPr lvl="1"/>
            <a:r>
              <a:rPr lang="cs-CZ" dirty="0"/>
              <a:t>Vlastníci mohou odstraňovat odeslané zprávy </a:t>
            </a:r>
            <a:r>
              <a:rPr lang="cs-CZ" dirty="0" err="1"/>
              <a:t>Zap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Uložit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5EF443-4FAB-4600-8961-29086FCDC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A6FC4C-C22D-42CE-A54E-721E8F989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D6AE040-2D9C-43D7-8E4D-953FBEF5B2E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47E69F-9605-458A-B65E-EA6E5932B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852936"/>
            <a:ext cx="3315163" cy="73352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42700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E2A6E-04C4-4204-A550-C7B76350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Moderování příspěvků v kanálu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41A024-97A2-4F7B-8C6F-F95A89B33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kanál, Další možnosti, Nastavení kanálu</a:t>
            </a:r>
          </a:p>
          <a:p>
            <a:r>
              <a:rPr lang="cs-CZ" dirty="0"/>
              <a:t>Moderování kanálu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ADE7D0-6456-4E3F-82AB-59158DC6D7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1F21B4-761E-458B-98DB-381BE33267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C1CF9D97-116E-482E-9014-2ABB289F7A0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460EC8-5A69-4608-BBDA-54CEC057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384455"/>
            <a:ext cx="4464496" cy="40687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301214-441B-4FCA-BDBF-C0BEE4F4E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53" y="2888163"/>
            <a:ext cx="3700650" cy="3565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3559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582A8-ACB3-4496-B6D2-9243E7A6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Microsoft </a:t>
            </a:r>
            <a:r>
              <a:rPr lang="cs-CZ" dirty="0" err="1"/>
              <a:t>Whiteboard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D03D1-99F0-41B3-8194-A8331E4E4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aplikace Windows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7B1A1E-FB87-4D03-95F4-C54DAE405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662C70-B64F-48E6-AD7E-F1DD5F844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3A4F9D3-FFB3-4979-A4F8-A95A2F501B3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FBA948E-8689-483B-AA8A-6EACC58F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01560"/>
            <a:ext cx="6765740" cy="456554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4A17C1-83CC-4077-93CB-11C6AA9DE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69" y="3485532"/>
            <a:ext cx="1512887" cy="299264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957FAD8-B512-4943-9A5C-DA42CED1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6525950"/>
            <a:ext cx="2271401" cy="196735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C93B78D-AAE1-4700-8997-62793C9CD114}"/>
              </a:ext>
            </a:extLst>
          </p:cNvPr>
          <p:cNvCxnSpPr>
            <a:cxnSpLocks/>
          </p:cNvCxnSpPr>
          <p:nvPr/>
        </p:nvCxnSpPr>
        <p:spPr bwMode="auto">
          <a:xfrm flipH="1">
            <a:off x="3082851" y="6622342"/>
            <a:ext cx="553045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79B01E-D1D1-4BAD-BEB5-C75F644CF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828" y="5149967"/>
            <a:ext cx="1712440" cy="11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40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7A4D0-F39B-4C7F-9B6F-685DD5DC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</a:t>
            </a:r>
            <a:r>
              <a:rPr lang="cs-CZ" dirty="0" err="1"/>
              <a:t>Whiteboard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5B9554-15A2-432A-A7C9-8169BDC91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verze</a:t>
            </a:r>
          </a:p>
          <a:p>
            <a:pPr lvl="1"/>
            <a:r>
              <a:rPr lang="cs-CZ" dirty="0"/>
              <a:t>aplikace pro Windows 10</a:t>
            </a:r>
          </a:p>
          <a:p>
            <a:pPr lvl="1"/>
            <a:r>
              <a:rPr lang="cs-CZ" dirty="0"/>
              <a:t>webová aplikace </a:t>
            </a:r>
            <a:r>
              <a:rPr lang="cs-CZ" dirty="0">
                <a:hlinkClick r:id="rId2"/>
              </a:rPr>
              <a:t>https://whiteboard.microsoft.com/</a:t>
            </a:r>
            <a:endParaRPr lang="cs-CZ" dirty="0"/>
          </a:p>
          <a:p>
            <a:pPr lvl="1"/>
            <a:r>
              <a:rPr lang="cs-CZ" dirty="0"/>
              <a:t>mobilní aplikace</a:t>
            </a:r>
          </a:p>
          <a:p>
            <a:r>
              <a:rPr lang="cs-CZ" dirty="0"/>
              <a:t>obdoba jiných aplikací Office Pro Plus</a:t>
            </a:r>
          </a:p>
          <a:p>
            <a:r>
              <a:rPr lang="cs-CZ" dirty="0"/>
              <a:t>tabule se ukládají do cloudu, mají své názvy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B35C32-88FD-40DA-9355-E44F847CC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BEB73D-BE17-4B33-A867-9721B3DFB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E43F133-A941-4417-B9CC-1AD4481384A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3885429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B5A9F-E77D-4336-B2CE-DCAA4DCB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Názvy tabulí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841A35-D470-4DC8-8BD3-B52A5EEC9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B832C1-BBF3-46CD-AE7F-368B30A76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CDA9F60C-6F37-4B6F-A236-C5029D71529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976AF3-D07A-43CE-9D74-183ADDA99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9" y="1557338"/>
            <a:ext cx="8153961" cy="518477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03328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5A63B-027F-4874-AD9F-2B15074E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Simplexová metoda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5FD2D2B-3DCB-4BA3-988A-A447398D74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496859-5D35-4A47-B77B-0652DE2A4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01C0D4-2B00-433E-B709-8A610CDF212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7F9AEA-9566-47F8-AF53-0FDC3F548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700807"/>
            <a:ext cx="8709025" cy="422876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871137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A44FD-7F70-4D7F-BC0F-0708A78E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OneNote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CF13DA-B12F-4B3B-AE7C-BD38C31EA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8ADFA8-A274-409B-A4F2-2F91D04BB1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DC38EA0-1B3A-4343-A1C9-9AACDB4BAA8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C12571-55B5-4338-AD96-FCBC891AE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362" y="1556792"/>
            <a:ext cx="5400600" cy="508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2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4053F3-0A79-4A44-AF94-DCD47F67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1.1 Nastavení online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C38DB-826B-4267-BC27-15B445125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založení schůzky</a:t>
            </a:r>
          </a:p>
          <a:p>
            <a:pPr lvl="1"/>
            <a:r>
              <a:rPr lang="cs-CZ" dirty="0"/>
              <a:t>v kalendáři</a:t>
            </a:r>
          </a:p>
          <a:p>
            <a:pPr lvl="2"/>
            <a:r>
              <a:rPr lang="cs-CZ" dirty="0"/>
              <a:t>schůzku lze přiřadit kanálu</a:t>
            </a:r>
          </a:p>
          <a:p>
            <a:pPr lvl="1"/>
            <a:r>
              <a:rPr lang="cs-CZ" dirty="0"/>
              <a:t>v kanálu (anonymní účastníci nemají dostupný chat)</a:t>
            </a:r>
          </a:p>
          <a:p>
            <a:pPr lvl="2"/>
            <a:r>
              <a:rPr lang="cs-CZ" dirty="0"/>
              <a:t>kde</a:t>
            </a:r>
          </a:p>
          <a:p>
            <a:pPr lvl="3"/>
            <a:r>
              <a:rPr lang="cs-CZ" dirty="0"/>
              <a:t>v kanálu Obecné</a:t>
            </a:r>
          </a:p>
          <a:p>
            <a:pPr lvl="3"/>
            <a:r>
              <a:rPr lang="cs-CZ" dirty="0"/>
              <a:t>v jiném kanálu</a:t>
            </a:r>
          </a:p>
          <a:p>
            <a:pPr lvl="2"/>
            <a:r>
              <a:rPr lang="cs-CZ" dirty="0"/>
              <a:t>jak </a:t>
            </a:r>
          </a:p>
          <a:p>
            <a:pPr lvl="3"/>
            <a:r>
              <a:rPr lang="cs-CZ" dirty="0"/>
              <a:t>Sejít se hned</a:t>
            </a:r>
          </a:p>
          <a:p>
            <a:pPr lvl="3"/>
            <a:r>
              <a:rPr lang="cs-CZ" dirty="0"/>
              <a:t>Naplánovat schůzku</a:t>
            </a:r>
          </a:p>
          <a:p>
            <a:pPr lvl="3"/>
            <a:r>
              <a:rPr lang="cs-CZ" dirty="0"/>
              <a:t>je již připraven kanál</a:t>
            </a:r>
          </a:p>
          <a:p>
            <a:pPr lvl="3"/>
            <a:r>
              <a:rPr lang="cs-CZ" dirty="0"/>
              <a:t>zavřít okno Sejít se hned</a:t>
            </a:r>
          </a:p>
          <a:p>
            <a:pPr lvl="1"/>
            <a:r>
              <a:rPr lang="cs-CZ" dirty="0"/>
              <a:t>periodicita</a:t>
            </a:r>
          </a:p>
          <a:p>
            <a:pPr lvl="2"/>
            <a:r>
              <a:rPr lang="cs-CZ" dirty="0"/>
              <a:t>v případě záznamů výuky raději nikoliv</a:t>
            </a:r>
          </a:p>
          <a:p>
            <a:pPr lvl="2"/>
            <a:r>
              <a:rPr lang="cs-CZ" dirty="0"/>
              <a:t>je nutné později upravit v Microsoft </a:t>
            </a:r>
            <a:r>
              <a:rPr lang="cs-CZ" dirty="0" err="1"/>
              <a:t>Teams</a:t>
            </a:r>
            <a:r>
              <a:rPr lang="cs-CZ" dirty="0"/>
              <a:t> název nahrávky, aby všechny nebyly typu Schůzka v kanálu „General“ / Meeting in „General“</a:t>
            </a:r>
          </a:p>
          <a:p>
            <a:pPr lvl="1"/>
            <a:r>
              <a:rPr lang="cs-CZ" dirty="0"/>
              <a:t>doporučená maximální délka nahrávky 2 hodiny, potom dělit na jednotlivé části</a:t>
            </a:r>
          </a:p>
          <a:p>
            <a:pPr lvl="2"/>
            <a:r>
              <a:rPr lang="cs-CZ" dirty="0"/>
              <a:t>minimalizace rizika neuložení</a:t>
            </a:r>
          </a:p>
          <a:p>
            <a:pPr lvl="1"/>
            <a:r>
              <a:rPr lang="cs-CZ" dirty="0"/>
              <a:t>raději z kalendáře </a:t>
            </a:r>
          </a:p>
          <a:p>
            <a:pPr lvl="2"/>
            <a:r>
              <a:rPr lang="cs-CZ" dirty="0"/>
              <a:t>vyhrazení kapacit v cloudu</a:t>
            </a:r>
          </a:p>
          <a:p>
            <a:pPr lvl="2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FD2335-992B-4C81-98A8-665F15E1E7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806894-C87A-4502-9729-A505AF583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0A3EF680-8A15-4983-A282-611FD8A742D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5EE0ED4-B972-40CD-8542-26A1203B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600" y="1556792"/>
            <a:ext cx="3883382" cy="64623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BBBF58-862B-40FF-8418-3092F286C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348879"/>
            <a:ext cx="2415766" cy="2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28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E7BA6-C1F1-4342-B095-C2AF29C0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Objekty stránky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D00AEC-FB25-4602-B3F6-1D434F89BE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4E69CF-2363-4414-9BF4-D409EFD79D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/>
              <a:t>Snímek </a:t>
            </a:r>
            <a:fld id="{92E6A34E-70C5-4BF0-BD66-0BC07EA1FFE1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82384F-5D15-440C-9A1F-DD62816331A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cs-CZ"/>
              <a:t>Workshop Expinit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8BFE54-0922-479A-9BA9-B184403E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580" y="1557338"/>
            <a:ext cx="5968295" cy="4247926"/>
          </a:xfrm>
          <a:prstGeom prst="rect">
            <a:avLst/>
          </a:prstGeom>
          <a:ln w="6350">
            <a:solidFill>
              <a:srgbClr val="002060"/>
            </a:solidFill>
          </a:ln>
        </p:spPr>
      </p:pic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11A3875E-A45B-49EE-868A-E5F7FF40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2520404" cy="51847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Vložení, Obrázky, Obrázek, </a:t>
            </a:r>
            <a:br>
              <a:rPr lang="cs-CZ" dirty="0"/>
            </a:br>
            <a:r>
              <a:rPr lang="cs-CZ" dirty="0"/>
              <a:t>Ze souboru, podlazi-1.png</a:t>
            </a:r>
          </a:p>
          <a:p>
            <a:r>
              <a:rPr lang="cs-CZ" dirty="0"/>
              <a:t>Kreslení, Barva, Černá, orámujeme 18</a:t>
            </a:r>
          </a:p>
          <a:p>
            <a:r>
              <a:rPr lang="cs-CZ" dirty="0"/>
              <a:t>Kreslení, Nástroje, Psát</a:t>
            </a:r>
          </a:p>
          <a:p>
            <a:r>
              <a:rPr lang="cs-CZ" dirty="0"/>
              <a:t>pod obrázek</a:t>
            </a:r>
            <a:br>
              <a:rPr lang="cs-CZ" dirty="0"/>
            </a:br>
            <a:r>
              <a:rPr lang="cs-CZ" dirty="0"/>
              <a:t>text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162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21D23-C37D-4839-9CC4-F5018384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 Živé schůzky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77C5B-2D19-4064-A487-761DBEED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živé schůzky pro více než 250 uživatelů</a:t>
            </a:r>
          </a:p>
          <a:p>
            <a:r>
              <a:rPr lang="cs-CZ" dirty="0"/>
              <a:t>až do 10 000 účastníků</a:t>
            </a:r>
          </a:p>
          <a:p>
            <a:r>
              <a:rPr lang="cs-CZ" dirty="0"/>
              <a:t>podpora asistovaného odpovídání na dotazy</a:t>
            </a:r>
          </a:p>
          <a:p>
            <a:r>
              <a:rPr lang="cs-CZ" dirty="0"/>
              <a:t>zpoždění asi 20 sekund</a:t>
            </a:r>
          </a:p>
          <a:p>
            <a:r>
              <a:rPr lang="cs-CZ" dirty="0"/>
              <a:t>prezenční listina</a:t>
            </a:r>
          </a:p>
          <a:p>
            <a:r>
              <a:rPr lang="cs-CZ" dirty="0"/>
              <a:t>titulkování</a:t>
            </a:r>
          </a:p>
          <a:p>
            <a:r>
              <a:rPr lang="cs-CZ" dirty="0"/>
              <a:t>posun zpět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725BE8-FE84-45CE-BAFD-DF8D8D253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4F847E-0C1E-4236-A08D-8E4504EBA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E544508-3AF4-42EB-B871-FAFF732A49D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2518572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43A605-0BEC-443A-906E-3DD7CCB1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 </a:t>
            </a:r>
            <a:r>
              <a:rPr lang="cs-CZ" dirty="0" err="1"/>
              <a:t>Mediasite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1ED8FC-D4DA-4750-BC7C-D9EFC42BF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alternativní automatické záznamy na </a:t>
            </a:r>
            <a:r>
              <a:rPr lang="cs-CZ" dirty="0" err="1"/>
              <a:t>Mediasite</a:t>
            </a:r>
            <a:r>
              <a:rPr lang="cs-CZ" dirty="0"/>
              <a:t> v RB 211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9C4623-5090-4498-9D86-DD6A79E28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573063-23F7-437D-99D1-464A71E36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066666A5-4432-418A-95B3-091257E4A63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42A82A9-55C7-48EC-9175-7FB79A9C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12" y="2764065"/>
            <a:ext cx="1628775" cy="116205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C00A16B-757E-4F0A-9822-2E35CF66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9" y="2780928"/>
            <a:ext cx="4501794" cy="381642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86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0EAED-82A1-4B46-ABCE-3B634EDC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 InSIS a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16DC8-723B-4A23-8495-4761A72D7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očekávání</a:t>
            </a:r>
          </a:p>
          <a:p>
            <a:r>
              <a:rPr lang="cs-CZ" b="1" dirty="0"/>
              <a:t>založení nového týmu</a:t>
            </a:r>
            <a:r>
              <a:rPr lang="cs-CZ" dirty="0"/>
              <a:t> z předmětu či z rozvrhové akce v InSIS asi do 20 minut</a:t>
            </a:r>
          </a:p>
          <a:p>
            <a:r>
              <a:rPr lang="cs-CZ" dirty="0"/>
              <a:t>nebude možné k jednomu týmu </a:t>
            </a:r>
            <a:r>
              <a:rPr lang="cs-CZ" b="1" dirty="0"/>
              <a:t>připojovat další rozvrhové akce</a:t>
            </a:r>
            <a:r>
              <a:rPr lang="cs-CZ" dirty="0"/>
              <a:t> či předměty	možnost připojení předmětu z InSIS ke stávajícímu týmu v </a:t>
            </a:r>
            <a:r>
              <a:rPr lang="cs-CZ" dirty="0" err="1"/>
              <a:t>Teams</a:t>
            </a:r>
            <a:endParaRPr lang="cs-CZ" dirty="0"/>
          </a:p>
          <a:p>
            <a:r>
              <a:rPr lang="cs-CZ" dirty="0"/>
              <a:t>možnost </a:t>
            </a:r>
            <a:r>
              <a:rPr lang="cs-CZ" b="1" dirty="0"/>
              <a:t>individuálního připojení</a:t>
            </a:r>
            <a:r>
              <a:rPr lang="cs-CZ" dirty="0"/>
              <a:t> členů/vlastníků nad rámec učitelů a studentů přiřazených do předmětu v InSIS</a:t>
            </a:r>
          </a:p>
          <a:p>
            <a:r>
              <a:rPr lang="cs-CZ" b="1" dirty="0"/>
              <a:t>1x denně kontrola členů týmu</a:t>
            </a:r>
            <a:r>
              <a:rPr lang="cs-CZ" dirty="0"/>
              <a:t> dle studentů předmětu v InSIS</a:t>
            </a:r>
          </a:p>
          <a:p>
            <a:r>
              <a:rPr lang="cs-CZ" dirty="0"/>
              <a:t>generování vlastníků a členů i jiných týmů, např. </a:t>
            </a:r>
            <a:r>
              <a:rPr lang="cs-CZ" b="1" dirty="0"/>
              <a:t>dle orgánů v InSIS</a:t>
            </a:r>
          </a:p>
          <a:p>
            <a:r>
              <a:rPr lang="cs-CZ" dirty="0"/>
              <a:t>možnost týmů vytvářených studijním oddělením dle </a:t>
            </a:r>
            <a:r>
              <a:rPr lang="cs-CZ" b="1" dirty="0"/>
              <a:t>kategorizace studentů</a:t>
            </a:r>
          </a:p>
          <a:p>
            <a:r>
              <a:rPr lang="cs-CZ" dirty="0"/>
              <a:t>předpokládané zprovoznění na VŠE: asi v týdnu od 6. 4. 2020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975508-D7C8-4952-9236-C38FBDDF9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2641A9-8419-4939-B169-B88F111741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7AA91CF-9DA2-4B61-9A86-11CE8F639E6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19803071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0E54C-CACF-40CB-A3C7-C78AB069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 Další využití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F788F-6589-486D-A637-860B9B55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10.1 </a:t>
            </a:r>
            <a:r>
              <a:rPr lang="cs-CZ" dirty="0">
                <a:hlinkClick r:id="rId2" action="ppaction://hlinksldjump"/>
              </a:rPr>
              <a:t>Individuální vzdálené konzultace závěrečných prací</a:t>
            </a:r>
            <a:endParaRPr lang="cs-CZ" dirty="0"/>
          </a:p>
          <a:p>
            <a:r>
              <a:rPr lang="cs-CZ" dirty="0"/>
              <a:t>10.2 </a:t>
            </a:r>
            <a:r>
              <a:rPr lang="cs-CZ" dirty="0">
                <a:hlinkClick r:id="rId3" action="ppaction://hlinksldjump"/>
              </a:rPr>
              <a:t>Vzdálené obhajoby seminárních prací</a:t>
            </a:r>
            <a:endParaRPr lang="cs-CZ" dirty="0"/>
          </a:p>
          <a:p>
            <a:r>
              <a:rPr lang="cs-CZ" dirty="0"/>
              <a:t>10.3 </a:t>
            </a:r>
            <a:r>
              <a:rPr lang="cs-CZ" dirty="0">
                <a:hlinkClick r:id="rId4" action="ppaction://hlinksldjump"/>
              </a:rPr>
              <a:t>Sdílení výukových materiálů</a:t>
            </a:r>
            <a:endParaRPr lang="cs-CZ" dirty="0"/>
          </a:p>
          <a:p>
            <a:r>
              <a:rPr lang="cs-CZ" dirty="0"/>
              <a:t>10.4 </a:t>
            </a:r>
            <a:r>
              <a:rPr lang="cs-CZ" dirty="0">
                <a:hlinkClick r:id="rId5" action="ppaction://hlinksldjump"/>
              </a:rPr>
              <a:t>Vzájemná komunikace a spolupráce studentů</a:t>
            </a:r>
            <a:endParaRPr lang="cs-CZ" dirty="0"/>
          </a:p>
          <a:p>
            <a:r>
              <a:rPr lang="cs-CZ" dirty="0"/>
              <a:t>10.5 </a:t>
            </a:r>
            <a:r>
              <a:rPr lang="cs-CZ" dirty="0">
                <a:hlinkClick r:id="rId6" action="ppaction://hlinksldjump"/>
              </a:rPr>
              <a:t>Využití na U3V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5E860D-C3EE-4654-8B49-18121823A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270236-D381-415B-AEAB-4DADBEA9E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515BB38-7176-4443-BA49-D7577F63C88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1633771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B6A0F-706C-4A7F-8A98-C50A1541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10.1 Individuální vzdálené konzultace závěrečných prací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847798-DB29-40A5-8700-E6E1D7C091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26D17D-301A-457F-8542-C33D51F5D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43454A5-247E-496D-9071-C0784FAE11C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12A286-4D20-46F6-8562-7B67F4DA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9" y="1700809"/>
            <a:ext cx="2429214" cy="41439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A15DEEE-E2B2-4412-982D-C24AFB41A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724" y="1700808"/>
            <a:ext cx="2475172" cy="414395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579C273-14F2-4F21-B903-67F777B8A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457" y="1700808"/>
            <a:ext cx="3397808" cy="324036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09105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D9BA6-2F3F-449A-8339-761D48E4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formou odkazů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632BE01-FD3F-4C6A-9D55-E10C61A4B4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32066F-FB23-446D-9D9E-1D764F5C5E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49943C-F7B7-4487-8C9C-5F4E3CE9FD9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D41EAF-010C-43AE-A961-0C0D4F96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450" y="1772816"/>
            <a:ext cx="3991532" cy="35342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01EB198-9FF3-4BDE-AB88-A44BCFF6C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72816"/>
            <a:ext cx="3877216" cy="116221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27546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E14D2-5072-4270-B120-2F794367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Poznámkový blok OneNote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EB408A-0966-41D7-A74C-1C0F24AA62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5BC549-93E7-4C8E-8807-99C5781B3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57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5AC148-32B8-46AC-8157-E29C54DB057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29CF6A-E95D-480F-B66F-7B8F5A11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84" y="1484784"/>
            <a:ext cx="8559231" cy="526988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58125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7DEA19-DE6C-40E8-82EE-8D67F3D8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Obhajoby závěrečných prací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A1A2DA-9970-40ED-AA14-E0719BEE1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6D9B90-7D28-48A2-A478-8443DEAC1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58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0902ED-A53A-41B3-8365-FF0619C48EF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0914A0-B206-4EB5-97CA-BBB995F17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171" y="1628800"/>
            <a:ext cx="5225084" cy="482438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7C49E8-56BA-4A2D-8755-ADFD2CC0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96" y="1700808"/>
            <a:ext cx="2967006" cy="10997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5EA0428-A4F5-49BD-9365-5030CE12E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96" y="2913742"/>
            <a:ext cx="2967006" cy="253148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571600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1E00C-3CA2-4827-AFA8-7045F916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10.2 Vzdálené obhajoby seminárních prací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487E7E-E043-41E7-84AC-53CBD8F76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dříve Skype pro firmy, nyní </a:t>
            </a:r>
            <a:r>
              <a:rPr lang="cs-CZ" dirty="0" err="1"/>
              <a:t>Teams</a:t>
            </a:r>
            <a:endParaRPr lang="cs-CZ" dirty="0"/>
          </a:p>
          <a:p>
            <a:r>
              <a:rPr lang="cs-CZ" dirty="0" err="1"/>
              <a:t>Teams</a:t>
            </a:r>
            <a:endParaRPr lang="cs-CZ" dirty="0"/>
          </a:p>
          <a:p>
            <a:pPr lvl="1"/>
            <a:r>
              <a:rPr lang="cs-CZ" dirty="0"/>
              <a:t>Kalendář</a:t>
            </a:r>
          </a:p>
          <a:p>
            <a:pPr lvl="1"/>
            <a:r>
              <a:rPr lang="cs-CZ" dirty="0"/>
              <a:t>Sejít se hned</a:t>
            </a:r>
          </a:p>
          <a:p>
            <a:pPr lvl="1"/>
            <a:r>
              <a:rPr lang="cs-CZ" dirty="0"/>
              <a:t>záznam vystoupení na 5/12 minut</a:t>
            </a:r>
          </a:p>
          <a:p>
            <a:pPr lvl="1"/>
            <a:r>
              <a:rPr lang="cs-CZ" dirty="0"/>
              <a:t>zpřístupnění v Microsoft Stream učiteli</a:t>
            </a:r>
          </a:p>
          <a:p>
            <a:r>
              <a:rPr lang="cs-CZ" dirty="0"/>
              <a:t>odkaz na sdílení v Microsoft Stream do Wordu a vložení do odevzdávárny</a:t>
            </a:r>
          </a:p>
          <a:p>
            <a:r>
              <a:rPr lang="cs-CZ" dirty="0">
                <a:hlinkClick r:id="rId2"/>
              </a:rPr>
              <a:t>návod v </a:t>
            </a:r>
            <a:r>
              <a:rPr lang="cs-CZ" dirty="0" err="1">
                <a:hlinkClick r:id="rId2"/>
              </a:rPr>
              <a:t>SharePointu</a:t>
            </a:r>
            <a:endParaRPr lang="cs-CZ" dirty="0"/>
          </a:p>
          <a:p>
            <a:r>
              <a:rPr lang="cs-CZ" dirty="0">
                <a:hlinkClick r:id="rId3"/>
              </a:rPr>
              <a:t>Web turistického klubu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E921CA-C9BE-40D6-8E62-01193423E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421DE3-DD12-4135-84CA-B45388E38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28E77B3-A4B9-4366-9F24-A89FECD67EE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BF6F64-74E2-465E-A521-FC7D3C7B7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5445969"/>
            <a:ext cx="2190383" cy="12961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4939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22AA3-0460-44B0-82C6-B541AAE3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Restrikce přístupu studentů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829B2F-1FF8-4A76-A947-A316513A2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tvorba týmů</a:t>
            </a:r>
          </a:p>
          <a:p>
            <a:r>
              <a:rPr lang="cs-CZ" dirty="0"/>
              <a:t>tvorba týmů typu Třída</a:t>
            </a:r>
          </a:p>
          <a:p>
            <a:r>
              <a:rPr lang="cs-CZ" dirty="0"/>
              <a:t>na schůzce</a:t>
            </a:r>
          </a:p>
          <a:p>
            <a:pPr lvl="1"/>
            <a:r>
              <a:rPr lang="cs-CZ" dirty="0"/>
              <a:t>záznam</a:t>
            </a:r>
          </a:p>
          <a:p>
            <a:pPr lvl="1"/>
            <a:r>
              <a:rPr lang="cs-CZ" dirty="0">
                <a:hlinkClick r:id="rId2" action="ppaction://hlinksldjump"/>
              </a:rPr>
              <a:t>převzetí kontroly nad prezentací</a:t>
            </a:r>
            <a:endParaRPr lang="cs-CZ" dirty="0"/>
          </a:p>
          <a:p>
            <a:pPr lvl="1"/>
            <a:r>
              <a:rPr lang="cs-CZ" dirty="0">
                <a:hlinkClick r:id="rId3" action="ppaction://hlinksldjump"/>
              </a:rPr>
              <a:t>sdílení obsahu</a:t>
            </a:r>
            <a:endParaRPr lang="cs-CZ" dirty="0"/>
          </a:p>
          <a:p>
            <a:pPr lvl="1"/>
            <a:r>
              <a:rPr lang="cs-CZ" dirty="0">
                <a:hlinkClick r:id="rId4" action="ppaction://hlinksldjump"/>
              </a:rPr>
              <a:t>ztlumení zvuku</a:t>
            </a:r>
            <a:endParaRPr lang="cs-CZ" dirty="0"/>
          </a:p>
          <a:p>
            <a:pPr lvl="1"/>
            <a:r>
              <a:rPr lang="cs-CZ" dirty="0">
                <a:hlinkClick r:id="rId3" action="ppaction://hlinksldjump"/>
              </a:rPr>
              <a:t>jak nezveřejnit sdílenou prezentace PowerPointu</a:t>
            </a:r>
            <a:r>
              <a:rPr lang="cs-CZ" dirty="0"/>
              <a:t> (kap. 1.5)</a:t>
            </a:r>
          </a:p>
          <a:p>
            <a:r>
              <a:rPr lang="cs-CZ" dirty="0"/>
              <a:t>Příspěvky</a:t>
            </a:r>
          </a:p>
          <a:p>
            <a:pPr lvl="1"/>
            <a:r>
              <a:rPr lang="cs-CZ" dirty="0">
                <a:hlinkClick r:id="rId5" action="ppaction://hlinksldjump"/>
              </a:rPr>
              <a:t>moderování kanálu vlastníky a moderátory</a:t>
            </a:r>
            <a:r>
              <a:rPr lang="cs-CZ" dirty="0"/>
              <a:t> (kap. 4)</a:t>
            </a:r>
          </a:p>
          <a:p>
            <a:r>
              <a:rPr lang="cs-CZ" dirty="0"/>
              <a:t>Soubory</a:t>
            </a:r>
          </a:p>
          <a:p>
            <a:pPr lvl="1"/>
            <a:r>
              <a:rPr lang="cs-CZ" dirty="0">
                <a:hlinkClick r:id="rId6" action="ppaction://hlinksldjump"/>
              </a:rPr>
              <a:t>Výukové materiály</a:t>
            </a:r>
            <a:r>
              <a:rPr lang="cs-CZ" dirty="0"/>
              <a:t> (kap. 10.3)</a:t>
            </a:r>
          </a:p>
          <a:p>
            <a:pPr lvl="1"/>
            <a:r>
              <a:rPr lang="cs-CZ" dirty="0">
                <a:hlinkClick r:id="rId7" action="ppaction://hlinksldjump"/>
              </a:rPr>
              <a:t>oprávnění v </a:t>
            </a:r>
            <a:r>
              <a:rPr lang="cs-CZ" dirty="0" err="1">
                <a:hlinkClick r:id="rId7" action="ppaction://hlinksldjump"/>
              </a:rPr>
              <a:t>SharePointu</a:t>
            </a:r>
            <a:r>
              <a:rPr lang="cs-CZ" dirty="0"/>
              <a:t> (kap. 10.3)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79927F-EC75-4C1E-A62C-0CC7C794AC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B9C2F9-E7FF-41FD-992B-1ABF16AD4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4DAE193-8C4D-46C6-BAE2-F5098B96787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FF169A7-EE67-45B6-84A6-E03FE110A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402" y="1550482"/>
            <a:ext cx="1464011" cy="180586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31EF67A-C686-48D5-AA89-7551EB17B4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96" y="1557338"/>
            <a:ext cx="1819806" cy="180586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475358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AA75F-D68E-4319-8B1C-8ADBB30B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Časovač délky vystoupení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FB19F-57C5-48D0-88CD-AA6A01F4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Budíky a hodiny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A4A223-EE7C-4CC5-9BCD-FAD4CB546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8B2187-C3BA-439E-B308-26B013CA0D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60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FE634C3-39BE-46C7-B875-E51E872FF7D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FCD69A5-D299-4080-8E22-79B50A81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37" y="2296814"/>
            <a:ext cx="6165911" cy="3391251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60ACF24-8AFC-48D3-9E0A-EE6E79B1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3201573" cy="1768869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81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F461C-6584-4273-BD5F-E5DDEABC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10.3 Sdílení výukových materiálů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DC8C62-BFF7-418D-9FBB-DD39C18DE8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09E80F-6BC8-4A4D-B9A2-0A91E3775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61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310FC64-20FD-4589-8AC5-45CA26791F1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8C4126-BB1E-4631-9540-761457260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465" y="1564094"/>
            <a:ext cx="2608105" cy="28083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7CC8C5-8B54-4FD1-9B26-97DEEB2C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745" y="1564094"/>
            <a:ext cx="3091311" cy="21664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3361942-0FE6-49C4-80D4-BBD9B8A57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1557338"/>
            <a:ext cx="1851140" cy="454496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544842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6A8E9-C80A-451F-8378-36C06C24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Výukové materiály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C9D53F8-BCD1-4BFE-8A16-33DB23BBA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2EDC05-CEE7-480F-AC61-ADEC93303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750CB0-BB79-4A03-8F95-332DFD64580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8EAA1E-5969-4EEA-9CBD-CE52015A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8" y="1556792"/>
            <a:ext cx="8108805" cy="259228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53538E-1746-4332-8BA6-DB08DC29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54" y="4227142"/>
            <a:ext cx="7097115" cy="25054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57791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D3C63A4-5579-46BB-BE85-AF68048B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Zamezení úprav studenty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5472C78-FDC1-4FAF-B9E8-F3CBB0E6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vybrat kanál</a:t>
            </a:r>
          </a:p>
          <a:p>
            <a:r>
              <a:rPr lang="cs-CZ" dirty="0"/>
              <a:t>Soubory</a:t>
            </a:r>
          </a:p>
          <a:p>
            <a:r>
              <a:rPr lang="cs-CZ" dirty="0"/>
              <a:t>Otevřít v aplikaci SharePoint</a:t>
            </a:r>
          </a:p>
          <a:p>
            <a:r>
              <a:rPr lang="cs-CZ" dirty="0"/>
              <a:t>Dokumenty</a:t>
            </a:r>
          </a:p>
          <a:p>
            <a:r>
              <a:rPr lang="cs-CZ" dirty="0"/>
              <a:t>pro složku</a:t>
            </a:r>
          </a:p>
          <a:p>
            <a:pPr lvl="1"/>
            <a:r>
              <a:rPr lang="cs-CZ" dirty="0"/>
              <a:t>Zobrazit akce, Spravovat přístup</a:t>
            </a:r>
          </a:p>
          <a:p>
            <a:pPr lvl="1"/>
            <a:r>
              <a:rPr lang="cs-CZ" dirty="0"/>
              <a:t>Členové webu</a:t>
            </a:r>
          </a:p>
          <a:p>
            <a:pPr lvl="1"/>
            <a:r>
              <a:rPr lang="cs-CZ" dirty="0"/>
              <a:t>Může zobrazit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153059-1178-4F59-852F-4A31AECAD3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CD465C-BC5F-4AB4-A499-572F110C0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A76DA9-0879-4456-A193-BB7C8C2FD6A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4DE698D-9A1F-478D-ACF7-C84A1193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085184"/>
            <a:ext cx="3038899" cy="147658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08027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D410D-03CB-4C1A-95F7-1653DB01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Připojení </a:t>
            </a:r>
            <a:r>
              <a:rPr lang="cs-CZ" dirty="0" err="1"/>
              <a:t>mknih</a:t>
            </a:r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F71E373D-5221-4E9D-B643-80991FA2C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aplikační karta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424606-0904-41EC-8781-FFD2777CC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8459A4-09EB-476C-8C85-CEAF47532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A5256A-72A9-407F-A4DE-6C65D226421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1A5320-3B82-44E0-A9E8-D98DE7BA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503819"/>
            <a:ext cx="3663497" cy="169428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6957C2-A4E0-4B8B-A63D-26464FA19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95" y="2341562"/>
            <a:ext cx="5691145" cy="30986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152C55-0C7B-4AE8-B82E-94FF5CF75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795" y="4074806"/>
            <a:ext cx="5467903" cy="25924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BEC74B-0A42-4611-8FB4-84CE3933B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316" y="1941098"/>
            <a:ext cx="3168677" cy="14879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6A6E87D-B64B-4F94-BC0E-5BEFCDDCC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77" y="5596888"/>
            <a:ext cx="2843808" cy="104031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874901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0CC02-3CBE-49A9-89EA-681CD314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10.4 Vzájemná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D06B93-C6B6-48C5-A112-846F59BF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3384500" cy="5184775"/>
          </a:xfrm>
        </p:spPr>
        <p:txBody>
          <a:bodyPr/>
          <a:lstStyle/>
          <a:p>
            <a:r>
              <a:rPr lang="cs-CZ" dirty="0"/>
              <a:t>učitelů</a:t>
            </a:r>
          </a:p>
          <a:p>
            <a:pPr lvl="1"/>
            <a:r>
              <a:rPr lang="cs-CZ" dirty="0"/>
              <a:t>chat – přechod z pošty</a:t>
            </a:r>
          </a:p>
          <a:p>
            <a:pPr lvl="1"/>
            <a:r>
              <a:rPr lang="cs-CZ" dirty="0"/>
              <a:t>příspěvky v týmech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E069FB-C0F5-4407-A304-BF7E321E3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961009-9868-4E7B-B2CA-18B9EFC71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D9AE5447-39C1-43DE-BE8E-18D038BCD10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46A4BA-5BAF-4703-8A4E-581C32CF2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739" y="1174423"/>
            <a:ext cx="5461111" cy="216719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E9081E5-B32E-4EB6-A3D4-593D51F2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792" y="3429000"/>
            <a:ext cx="4085477" cy="328926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004239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7B9B9-7277-46A3-9A8B-148A7BC7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Vzájemná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795115-E7CA-41A7-B02F-83709C571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557338"/>
            <a:ext cx="6107123" cy="121224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pedagoga se studenty</a:t>
            </a:r>
          </a:p>
          <a:p>
            <a:r>
              <a:rPr lang="cs-CZ" dirty="0"/>
              <a:t>chat</a:t>
            </a:r>
          </a:p>
          <a:p>
            <a:r>
              <a:rPr lang="cs-CZ" dirty="0"/>
              <a:t>příspěvky v týmech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883CCD-7BB2-40EB-8B11-5943D827A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5858DD-A110-4904-A2FE-EA89F755A5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3437F804-F34D-4CAA-8468-A2FFD689FE1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FA9F8B-F00F-4B99-BB46-DFD3FEA6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874248"/>
            <a:ext cx="5135997" cy="177888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E95E14-909F-4D41-AA74-7CEA63A1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728" y="1527539"/>
            <a:ext cx="2441081" cy="50851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AA1E425-B000-485A-9102-541E58381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13" y="4292872"/>
            <a:ext cx="3227399" cy="201557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907971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13D41-BD06-4CB2-A588-6F81D489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10.5 Využití na U3V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B5545B-44B1-42F7-950E-43F591FAD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B3C6BF-2D2A-433B-8BB9-263FA064B3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CD73AD90-C27B-45B2-B489-FC31CBCE3B3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A19B2DF-FF6C-444B-92AE-B3F0C7D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54360"/>
            <a:ext cx="1932058" cy="59492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F188F83-2AC6-4CA7-BD1C-0D3E81C3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674" y="2184138"/>
            <a:ext cx="5244444" cy="393117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5C712D9-32E8-43BD-A63A-DF6C5BCA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22" y="2924944"/>
            <a:ext cx="2486372" cy="337232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958748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B75C1F-BCE0-4B13-B970-25FAC0D4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z U3V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8F77E49-2C20-4A23-BE09-886DC1AD7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záznam pouze zvuku a obrázku</a:t>
            </a:r>
          </a:p>
          <a:p>
            <a:r>
              <a:rPr lang="cs-CZ" dirty="0"/>
              <a:t>nerealizovaný záznam při individuálním záznamu</a:t>
            </a:r>
          </a:p>
          <a:p>
            <a:r>
              <a:rPr lang="cs-CZ" dirty="0"/>
              <a:t>skupinový chat</a:t>
            </a:r>
          </a:p>
          <a:p>
            <a:r>
              <a:rPr lang="cs-CZ" dirty="0"/>
              <a:t>asistovaná přednáška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D316F2-82FA-4976-819E-EA47DD3C24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DC5E57-369A-490D-91D9-E2D89DEA7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68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5C9BFE-BBA2-452B-80F2-5A9C77793B3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24763272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AD08E-361E-4C30-8CFD-1F924B5F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11 Microsoft </a:t>
            </a:r>
            <a:r>
              <a:rPr lang="cs-CZ" dirty="0" err="1"/>
              <a:t>Bookings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46D272-A0E4-489E-8C43-4C8BE799E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konzultační hodiny – rezervace pomocí aplikace Microsoft </a:t>
            </a:r>
            <a:r>
              <a:rPr lang="cs-CZ" dirty="0" err="1"/>
              <a:t>Bookings</a:t>
            </a:r>
            <a:endParaRPr lang="cs-CZ" dirty="0"/>
          </a:p>
          <a:p>
            <a:r>
              <a:rPr lang="cs-CZ" dirty="0"/>
              <a:t>veřejná rezervace služeb či zdrojů</a:t>
            </a:r>
          </a:p>
          <a:p>
            <a:r>
              <a:rPr lang="cs-CZ" u="sng" dirty="0">
                <a:hlinkClick r:id="rId2"/>
              </a:rPr>
              <a:t>https://outlook.office.com/owa/?path=/bookings</a:t>
            </a:r>
            <a:endParaRPr lang="cs-CZ" u="sng" dirty="0"/>
          </a:p>
          <a:p>
            <a:r>
              <a:rPr lang="cs-CZ" dirty="0"/>
              <a:t>vytvoření rezervačního kalendáře</a:t>
            </a:r>
          </a:p>
          <a:p>
            <a:pPr lvl="1"/>
            <a:r>
              <a:rPr lang="cs-CZ" dirty="0"/>
              <a:t>Získat</a:t>
            </a:r>
          </a:p>
          <a:p>
            <a:pPr lvl="1"/>
            <a:r>
              <a:rPr lang="cs-CZ" dirty="0"/>
              <a:t>Zvolit kalendář / Přidat kalendáře rezervací</a:t>
            </a:r>
            <a:br>
              <a:rPr lang="cs-CZ" dirty="0"/>
            </a:br>
            <a:r>
              <a:rPr lang="cs-CZ" dirty="0"/>
              <a:t>(Otevřít / Nové)</a:t>
            </a:r>
          </a:p>
          <a:p>
            <a:pPr lvl="1"/>
            <a:r>
              <a:rPr lang="cs-CZ" dirty="0"/>
              <a:t>název rezervačního kalendáře bez háčků a čárek</a:t>
            </a:r>
          </a:p>
          <a:p>
            <a:r>
              <a:rPr lang="cs-CZ" dirty="0"/>
              <a:t>informace o firmě</a:t>
            </a:r>
          </a:p>
          <a:p>
            <a:pPr lvl="1"/>
            <a:r>
              <a:rPr lang="cs-CZ" dirty="0"/>
              <a:t>název firmy</a:t>
            </a:r>
          </a:p>
          <a:p>
            <a:pPr lvl="1"/>
            <a:r>
              <a:rPr lang="cs-CZ" dirty="0"/>
              <a:t>firemní telefon</a:t>
            </a:r>
          </a:p>
          <a:p>
            <a:pPr lvl="1"/>
            <a:r>
              <a:rPr lang="cs-CZ" dirty="0"/>
              <a:t>e-mail</a:t>
            </a:r>
          </a:p>
          <a:p>
            <a:pPr lvl="1"/>
            <a:r>
              <a:rPr lang="cs-CZ" dirty="0"/>
              <a:t>firemní webová stránka</a:t>
            </a:r>
          </a:p>
          <a:p>
            <a:pPr lvl="1"/>
            <a:r>
              <a:rPr lang="cs-CZ" dirty="0"/>
              <a:t>firemní logo</a:t>
            </a:r>
          </a:p>
          <a:p>
            <a:pPr lvl="1"/>
            <a:r>
              <a:rPr lang="cs-CZ" dirty="0"/>
              <a:t>pracovní doba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F74FC4-2323-4009-BA1C-FD84C6FBB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CDA203-245F-4360-9E7A-166D5A012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69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27FCCC0A-26E3-4BAD-A1FD-68AC796586A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2FB9FF-F499-4E79-B63E-9975DCDD8F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413" y="481888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0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E30CB-C241-48CF-B440-BE0DC1D0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Účast hostů na online výuce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D0EE4-B5A8-4440-8CF2-73615943A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1557338"/>
            <a:ext cx="5832062" cy="51847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způsoby připojení do schůzky</a:t>
            </a:r>
          </a:p>
          <a:p>
            <a:pPr lvl="1"/>
            <a:r>
              <a:rPr lang="cs-CZ" dirty="0"/>
              <a:t>z kanálu</a:t>
            </a:r>
          </a:p>
          <a:p>
            <a:pPr lvl="1"/>
            <a:r>
              <a:rPr lang="cs-CZ" dirty="0"/>
              <a:t>z kalendáře</a:t>
            </a:r>
          </a:p>
          <a:p>
            <a:pPr lvl="1"/>
            <a:r>
              <a:rPr lang="cs-CZ" dirty="0"/>
              <a:t>z pozvánky (jediná možná pro anonymní uživatele)</a:t>
            </a:r>
          </a:p>
          <a:p>
            <a:pPr lvl="1"/>
            <a:r>
              <a:rPr lang="cs-CZ" dirty="0"/>
              <a:t>ze schůzky pozváním nebo </a:t>
            </a:r>
            <a:br>
              <a:rPr lang="cs-CZ" dirty="0"/>
            </a:br>
            <a:r>
              <a:rPr lang="cs-CZ" dirty="0"/>
              <a:t>zkopírováním odkazu </a:t>
            </a:r>
          </a:p>
          <a:p>
            <a:r>
              <a:rPr lang="cs-CZ" dirty="0"/>
              <a:t>anonymní uživatel (host)</a:t>
            </a:r>
          </a:p>
          <a:p>
            <a:pPr lvl="1"/>
            <a:r>
              <a:rPr lang="cs-CZ" dirty="0"/>
              <a:t>nemá ve schůzce v kanálu chat</a:t>
            </a:r>
          </a:p>
          <a:p>
            <a:pPr lvl="1"/>
            <a:r>
              <a:rPr lang="cs-CZ" dirty="0"/>
              <a:t>nemůže posílat soubory (ani v chatu)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3A32D0-3E44-4BD5-A6E1-C9EE38051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14BC2E-AD41-42FD-9789-50AF9A1065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C4D884C2-BAD1-4B8C-9308-DDC89466667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D8EE384-BC18-42F2-9E92-438B72AFD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449" y="4569300"/>
            <a:ext cx="2953162" cy="10926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A9C96D-25FE-4F6F-8EC5-67A3B317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49" y="2438261"/>
            <a:ext cx="2953162" cy="198147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810102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D32CC-F1A5-49CF-B0F4-71999380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Zaměstnanci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73BDD-1D37-42A0-B635-A647B7EBF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zaměstnanci</a:t>
            </a:r>
          </a:p>
          <a:p>
            <a:pPr lvl="1"/>
            <a:r>
              <a:rPr lang="cs-CZ" dirty="0"/>
              <a:t>interní (z globálního adresáře)</a:t>
            </a:r>
          </a:p>
          <a:p>
            <a:pPr lvl="1"/>
            <a:r>
              <a:rPr lang="cs-CZ" dirty="0"/>
              <a:t>externí</a:t>
            </a:r>
          </a:p>
          <a:p>
            <a:r>
              <a:rPr lang="cs-CZ" dirty="0"/>
              <a:t>parametry zaměstnance</a:t>
            </a:r>
          </a:p>
          <a:p>
            <a:pPr lvl="1"/>
            <a:r>
              <a:rPr lang="cs-CZ" dirty="0"/>
              <a:t>telefonní číslo</a:t>
            </a:r>
          </a:p>
          <a:p>
            <a:pPr lvl="1"/>
            <a:r>
              <a:rPr lang="cs-CZ" dirty="0"/>
              <a:t>role (externí: Host, interní: Prohlížející, Správce)</a:t>
            </a:r>
          </a:p>
          <a:p>
            <a:pPr lvl="1"/>
            <a:r>
              <a:rPr lang="cs-CZ" dirty="0"/>
              <a:t>barva v kalendáři</a:t>
            </a:r>
          </a:p>
          <a:p>
            <a:pPr lvl="1"/>
            <a:r>
              <a:rPr lang="cs-CZ" dirty="0"/>
              <a:t>specifická pracovní doba, pokud se neshoduje s firemní</a:t>
            </a:r>
          </a:p>
          <a:p>
            <a:pPr lvl="1"/>
            <a:r>
              <a:rPr lang="cs-CZ" dirty="0"/>
              <a:t>pro interní zaměstnance možnost propisování do primárního kalendáře (blokování dostupnosti na základě primárního kalendáře s výjimkou událostí typu Volno a Práce jinde)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326C71-86E6-4183-80EC-60DB0C0FEE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EE5F3A-F6B1-4A08-94B5-DA3AC470F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70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032880F2-F48D-4DFF-882E-973C265ED75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33600977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69A55-C065-4A79-A330-B8B74EA7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Rezervační stránka firmy Encián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D67D3F-3904-45B4-9EA5-888DA60500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6BF64C-CD2C-40B2-B54A-A598514BB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71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8E7F11B-369A-48B0-9FC0-3432BD8DB20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7" name="Zástupný symbol pro obsah 7">
            <a:extLst>
              <a:ext uri="{FF2B5EF4-FFF2-40B4-BE49-F238E27FC236}">
                <a16:creationId xmlns:a16="http://schemas.microsoft.com/office/drawing/2014/main" id="{C987FA6D-2D24-45CB-9463-8C1BCC95E7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801" y="1557338"/>
            <a:ext cx="3466199" cy="5184775"/>
          </a:xfrm>
          <a:prstGeom prst="rect">
            <a:avLst/>
          </a:prstGeom>
          <a:noFill/>
          <a:ln w="6350">
            <a:solidFill>
              <a:srgbClr val="000104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14594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B0B67-2886-42B0-AB43-189DF2F8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rezervační stránka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88DBEB-E954-469F-B85B-98993C889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služby</a:t>
            </a:r>
          </a:p>
          <a:p>
            <a:pPr lvl="1"/>
            <a:r>
              <a:rPr lang="cs-CZ" dirty="0"/>
              <a:t>název služby</a:t>
            </a:r>
          </a:p>
          <a:p>
            <a:pPr lvl="1"/>
            <a:r>
              <a:rPr lang="cs-CZ" dirty="0"/>
              <a:t>popis</a:t>
            </a:r>
          </a:p>
          <a:p>
            <a:pPr lvl="1"/>
            <a:r>
              <a:rPr lang="cs-CZ" dirty="0"/>
              <a:t>výchozí místo poskytování služby</a:t>
            </a:r>
          </a:p>
          <a:p>
            <a:pPr lvl="1"/>
            <a:r>
              <a:rPr lang="cs-CZ" dirty="0"/>
              <a:t>výchozí doba trvání</a:t>
            </a:r>
          </a:p>
          <a:p>
            <a:pPr lvl="1"/>
            <a:r>
              <a:rPr lang="cs-CZ" dirty="0"/>
              <a:t>text připomenutí pro zákazníka</a:t>
            </a:r>
          </a:p>
          <a:p>
            <a:pPr lvl="1"/>
            <a:r>
              <a:rPr lang="cs-CZ" dirty="0"/>
              <a:t>text připomenutí pro zaměstnance</a:t>
            </a:r>
          </a:p>
          <a:p>
            <a:r>
              <a:rPr lang="cs-CZ" dirty="0"/>
              <a:t>rezervační stránka</a:t>
            </a:r>
          </a:p>
          <a:p>
            <a:pPr lvl="1"/>
            <a:r>
              <a:rPr lang="cs-CZ" dirty="0"/>
              <a:t>barevný motiv, logo, jazyk a časové pásmo</a:t>
            </a:r>
          </a:p>
          <a:p>
            <a:pPr lvl="1"/>
            <a:r>
              <a:rPr lang="cs-CZ" dirty="0"/>
              <a:t>výběr libovolného (volného) zaměstnance</a:t>
            </a:r>
          </a:p>
          <a:p>
            <a:pPr lvl="1"/>
            <a:r>
              <a:rPr lang="cs-CZ" dirty="0"/>
              <a:t>intervaly, po nich se nabízí rezervační časy (15, 30 nebo 60 minut)</a:t>
            </a:r>
          </a:p>
          <a:p>
            <a:pPr lvl="1"/>
            <a:r>
              <a:rPr lang="cs-CZ" dirty="0"/>
              <a:t>minimální doba rezervace předem (např. 24 h)</a:t>
            </a:r>
          </a:p>
          <a:p>
            <a:pPr lvl="1"/>
            <a:r>
              <a:rPr lang="cs-CZ" dirty="0"/>
              <a:t>maximální doba rezervování předem (např. 365 dnů)</a:t>
            </a:r>
          </a:p>
          <a:p>
            <a:pPr lvl="1"/>
            <a:r>
              <a:rPr lang="cs-CZ" dirty="0"/>
              <a:t>Uložit a publikovat</a:t>
            </a:r>
          </a:p>
          <a:p>
            <a:pPr lvl="1"/>
            <a:r>
              <a:rPr lang="cs-CZ" dirty="0"/>
              <a:t>možnost vložit do jiné stránky</a:t>
            </a:r>
          </a:p>
          <a:p>
            <a:pPr lvl="1"/>
            <a:r>
              <a:rPr lang="cs-CZ" dirty="0"/>
              <a:t>možnost publikace formou tlačítka či odkazu na facebookovou stránku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D4A394-F9E8-4816-945B-7543E6BF8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351FAB-D768-4C34-AC94-21B915790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72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7852C0-B3CE-438B-B6EF-6A07DF97529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657031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7F586-D8A2-4BBE-B2BD-DE00F0D7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Zákazníci a kalendář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0E159-8122-4875-BE9D-0F04D2D9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zákazníci</a:t>
            </a:r>
          </a:p>
          <a:p>
            <a:pPr lvl="1"/>
            <a:r>
              <a:rPr lang="cs-CZ" dirty="0"/>
              <a:t>sběr z rezervací</a:t>
            </a:r>
          </a:p>
          <a:p>
            <a:pPr lvl="1"/>
            <a:r>
              <a:rPr lang="cs-CZ" dirty="0"/>
              <a:t>možnost odstraňování, úpravy, importu</a:t>
            </a:r>
          </a:p>
          <a:p>
            <a:r>
              <a:rPr lang="cs-CZ" dirty="0"/>
              <a:t>kalendář</a:t>
            </a:r>
          </a:p>
          <a:p>
            <a:pPr lvl="1"/>
            <a:r>
              <a:rPr lang="cs-CZ" dirty="0"/>
              <a:t>možnost úpravy, rušení, přidávání</a:t>
            </a:r>
          </a:p>
          <a:p>
            <a:pPr lvl="1"/>
            <a:r>
              <a:rPr lang="cs-CZ" dirty="0"/>
              <a:t>otevření jako sekundární kalendář</a:t>
            </a:r>
          </a:p>
          <a:p>
            <a:pPr lvl="2"/>
            <a:r>
              <a:rPr lang="cs-CZ" dirty="0"/>
              <a:t>Přidat kalendář</a:t>
            </a:r>
          </a:p>
          <a:p>
            <a:pPr lvl="2"/>
            <a:r>
              <a:rPr lang="cs-CZ" dirty="0"/>
              <a:t>Za adresáře</a:t>
            </a:r>
          </a:p>
          <a:p>
            <a:pPr lvl="2"/>
            <a:r>
              <a:rPr lang="cs-CZ" dirty="0"/>
              <a:t>název rezervačního kalendáře, popř. Prohledat kalendář</a:t>
            </a:r>
          </a:p>
          <a:p>
            <a:pPr lvl="2"/>
            <a:r>
              <a:rPr lang="cs-CZ" dirty="0"/>
              <a:t>Otevřít</a:t>
            </a:r>
          </a:p>
          <a:p>
            <a:pPr lvl="1"/>
            <a:r>
              <a:rPr lang="cs-CZ" dirty="0"/>
              <a:t>možnosti sekundárního </a:t>
            </a:r>
            <a:r>
              <a:rPr lang="cs-CZ" dirty="0" err="1"/>
              <a:t>kalednáře</a:t>
            </a:r>
            <a:r>
              <a:rPr lang="cs-CZ" dirty="0"/>
              <a:t> dle rolí</a:t>
            </a:r>
          </a:p>
          <a:p>
            <a:pPr lvl="2"/>
            <a:r>
              <a:rPr lang="cs-CZ" dirty="0"/>
              <a:t>Host: nemá přístup ke kalendáři</a:t>
            </a:r>
          </a:p>
          <a:p>
            <a:pPr lvl="2"/>
            <a:r>
              <a:rPr lang="cs-CZ" dirty="0"/>
              <a:t>Prohlížející: může otevřít kalendář</a:t>
            </a:r>
          </a:p>
          <a:p>
            <a:pPr lvl="2"/>
            <a:r>
              <a:rPr lang="cs-CZ" dirty="0"/>
              <a:t>Správce: může otevřít a provádět změny (Volno, Správa zaměstnanců, Správa služeb, Informace o firmě, Nastavení publikování, Vytisknout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B8C119-75B5-45BD-8537-F0C7AD6DA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B23624-9D05-4C50-89DC-FAC2C3871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73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B1B723B-53FB-4C6B-8E1F-492AF03E295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7038836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427F2B-3E4D-4C10-9A90-8CB8C757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12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D7C8DE-8D3E-4D82-89F4-11088EF24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Záznamy z workshopů</a:t>
            </a:r>
          </a:p>
          <a:p>
            <a:pPr lvl="1"/>
            <a:r>
              <a:rPr lang="cs-CZ" dirty="0"/>
              <a:t>Podívejte se na dvacetiminutový souhrn z dvouhodinového workshopu o vzdálené výuce, který byl veden v prostředí Microsoft </a:t>
            </a:r>
            <a:r>
              <a:rPr lang="cs-CZ" dirty="0" err="1"/>
              <a:t>Teams</a:t>
            </a:r>
            <a:r>
              <a:rPr lang="cs-CZ" dirty="0"/>
              <a:t> a kterého se zúčastnilo více jak 100 účastníků.</a:t>
            </a:r>
          </a:p>
          <a:p>
            <a:pPr lvl="2"/>
            <a:r>
              <a:rPr lang="cs-CZ" u="sng" dirty="0" err="1">
                <a:hlinkClick r:id="rId2"/>
              </a:rPr>
              <a:t>videonávod</a:t>
            </a:r>
            <a:r>
              <a:rPr lang="cs-CZ" u="sng" dirty="0">
                <a:hlinkClick r:id="rId2"/>
              </a:rPr>
              <a:t> pro školy</a:t>
            </a:r>
            <a:endParaRPr lang="cs-CZ" dirty="0"/>
          </a:p>
          <a:p>
            <a:pPr lvl="1"/>
            <a:r>
              <a:rPr lang="cs-CZ" dirty="0"/>
              <a:t>Videozáznam z workshopu dne 20.3. 2020</a:t>
            </a:r>
          </a:p>
          <a:p>
            <a:pPr lvl="2"/>
            <a:r>
              <a:rPr lang="cs-CZ" u="sng" dirty="0">
                <a:hlinkClick r:id="rId3"/>
              </a:rPr>
              <a:t>druhý workshop</a:t>
            </a:r>
            <a:endParaRPr lang="cs-CZ" dirty="0"/>
          </a:p>
          <a:p>
            <a:pPr lvl="1"/>
            <a:r>
              <a:rPr lang="cs-CZ" dirty="0"/>
              <a:t>Videozáznam z workshopu dne 27.3. 2020</a:t>
            </a:r>
          </a:p>
          <a:p>
            <a:pPr lvl="1"/>
            <a:r>
              <a:rPr lang="cs-CZ" u="sng" dirty="0">
                <a:hlinkClick r:id="rId4"/>
              </a:rPr>
              <a:t>třetí workshop</a:t>
            </a:r>
            <a:endParaRPr lang="cs-CZ" dirty="0"/>
          </a:p>
          <a:p>
            <a:r>
              <a:rPr lang="cs-CZ" dirty="0" err="1"/>
              <a:t>Videonávody</a:t>
            </a:r>
            <a:endParaRPr lang="cs-CZ" dirty="0"/>
          </a:p>
          <a:p>
            <a:pPr lvl="1"/>
            <a:r>
              <a:rPr lang="cs-CZ" dirty="0"/>
              <a:t>Podívejte se na </a:t>
            </a:r>
            <a:r>
              <a:rPr lang="cs-CZ" dirty="0" err="1"/>
              <a:t>videonávod</a:t>
            </a:r>
            <a:r>
              <a:rPr lang="cs-CZ" dirty="0"/>
              <a:t>, který Vám v 8 minutách představí užití Microsoft </a:t>
            </a:r>
            <a:r>
              <a:rPr lang="cs-CZ" dirty="0" err="1"/>
              <a:t>Teams</a:t>
            </a:r>
            <a:r>
              <a:rPr lang="cs-CZ" dirty="0"/>
              <a:t> z pohledu učitele. </a:t>
            </a:r>
            <a:r>
              <a:rPr lang="cs-CZ" dirty="0" err="1"/>
              <a:t>Videonávod</a:t>
            </a:r>
            <a:r>
              <a:rPr lang="cs-CZ" dirty="0"/>
              <a:t> vznikl původně pro učitele VŠE.</a:t>
            </a:r>
          </a:p>
          <a:p>
            <a:pPr lvl="1"/>
            <a:r>
              <a:rPr lang="cs-CZ" u="sng" dirty="0" err="1">
                <a:hlinkClick r:id="rId5"/>
              </a:rPr>
              <a:t>videonávod</a:t>
            </a:r>
            <a:r>
              <a:rPr lang="cs-CZ" u="sng" dirty="0">
                <a:hlinkClick r:id="rId5"/>
              </a:rPr>
              <a:t> vytvořený pro učitele VŠE</a:t>
            </a:r>
            <a:endParaRPr lang="cs-CZ" dirty="0"/>
          </a:p>
          <a:p>
            <a:pPr lvl="1"/>
            <a:r>
              <a:rPr lang="cs-CZ" dirty="0"/>
              <a:t>Zde se můžete podívat v 6 minutách, jak na vzdálenou přednášku z pohledu studenta.</a:t>
            </a:r>
          </a:p>
          <a:p>
            <a:pPr lvl="1"/>
            <a:r>
              <a:rPr lang="cs-CZ" u="sng" dirty="0" err="1">
                <a:hlinkClick r:id="rId6"/>
              </a:rPr>
              <a:t>videonávod</a:t>
            </a:r>
            <a:r>
              <a:rPr lang="cs-CZ" u="sng" dirty="0">
                <a:hlinkClick r:id="rId6"/>
              </a:rPr>
              <a:t> vytvořený pro studenty VŠE</a:t>
            </a:r>
            <a:endParaRPr lang="cs-CZ" dirty="0"/>
          </a:p>
          <a:p>
            <a:r>
              <a:rPr lang="cs-CZ" dirty="0"/>
              <a:t>Záznamy školení</a:t>
            </a:r>
          </a:p>
          <a:p>
            <a:pPr lvl="1"/>
            <a:r>
              <a:rPr lang="cs-CZ" dirty="0"/>
              <a:t>Přeneste se díky následujícímu odkazu na prezenční školení učitelů o Microsoft </a:t>
            </a:r>
            <a:r>
              <a:rPr lang="cs-CZ" dirty="0" err="1"/>
              <a:t>Teams</a:t>
            </a:r>
            <a:r>
              <a:rPr lang="cs-CZ" dirty="0"/>
              <a:t>. Prostřednictvím kamery v učebně a snímání dvou prezenčních ploch vás vezmeme na školení, které se již konalo.</a:t>
            </a:r>
          </a:p>
          <a:p>
            <a:pPr lvl="1"/>
            <a:r>
              <a:rPr lang="cs-CZ" u="sng" dirty="0">
                <a:hlinkClick r:id="rId7"/>
              </a:rPr>
              <a:t>záznam z prezenčního školení učitelů jedné fakulty VŠE</a:t>
            </a:r>
            <a:endParaRPr lang="cs-CZ" dirty="0"/>
          </a:p>
          <a:p>
            <a:r>
              <a:rPr lang="cs-CZ" dirty="0"/>
              <a:t>Prezentace v PowerPointu</a:t>
            </a:r>
          </a:p>
          <a:p>
            <a:pPr lvl="1"/>
            <a:r>
              <a:rPr lang="cs-CZ" dirty="0"/>
              <a:t>Chcete si listovat v prezentacích o Microsoft </a:t>
            </a:r>
            <a:r>
              <a:rPr lang="cs-CZ" dirty="0" err="1"/>
              <a:t>Teams</a:t>
            </a:r>
            <a:r>
              <a:rPr lang="cs-CZ" dirty="0"/>
              <a:t>? Klikněte na následující odkazy.</a:t>
            </a:r>
          </a:p>
          <a:p>
            <a:pPr lvl="1"/>
            <a:r>
              <a:rPr lang="cs-CZ" u="sng" dirty="0">
                <a:hlinkClick r:id="rId8"/>
              </a:rPr>
              <a:t>prezentace pro školení učitelů VŠE</a:t>
            </a:r>
            <a:endParaRPr lang="cs-CZ" dirty="0"/>
          </a:p>
          <a:p>
            <a:pPr lvl="1"/>
            <a:r>
              <a:rPr lang="cs-CZ" u="sng" dirty="0">
                <a:hlinkClick r:id="rId9"/>
              </a:rPr>
              <a:t>prezentace z workshopu pro učitele škol</a:t>
            </a:r>
            <a:endParaRPr lang="cs-CZ" dirty="0"/>
          </a:p>
          <a:p>
            <a:r>
              <a:rPr lang="cs-CZ" dirty="0"/>
              <a:t>Ukázky záznamu výuky</a:t>
            </a:r>
          </a:p>
          <a:p>
            <a:pPr lvl="1"/>
            <a:r>
              <a:rPr lang="cs-CZ" u="sng" dirty="0">
                <a:hlinkClick r:id="rId10"/>
              </a:rPr>
              <a:t>ukázkové cvičení zaznamenané na VŠE</a:t>
            </a:r>
            <a:endParaRPr lang="cs-CZ" dirty="0"/>
          </a:p>
          <a:p>
            <a:pPr lvl="1"/>
            <a:r>
              <a:rPr lang="cs-CZ" u="sng" dirty="0">
                <a:hlinkClick r:id="rId11"/>
              </a:rPr>
              <a:t>ukázková přednáška zaznamenaná na VŠE</a:t>
            </a: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41B8EF-9988-4960-8114-F41BFD82B8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5EF57F-1C31-4904-8B51-85E73DD22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74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40C9A2E-A3E4-4988-99F7-70EBB05C228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2578625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95066-A905-44C4-9C09-C73BA2F2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Rezervace na akci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9577EF-25A5-433B-9D37-E9247B52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Microsoft Booking nemá možnost zvýšit kapacitu termínu pro více zákazníků</a:t>
            </a:r>
          </a:p>
          <a:p>
            <a:r>
              <a:rPr lang="cs-CZ" dirty="0"/>
              <a:t>řešení</a:t>
            </a:r>
          </a:p>
          <a:p>
            <a:pPr lvl="1"/>
            <a:r>
              <a:rPr lang="cs-CZ" dirty="0"/>
              <a:t>definovat více hostových účtů zaměstnanců se shodnou pracovní dobou</a:t>
            </a:r>
          </a:p>
          <a:p>
            <a:pPr lvl="1"/>
            <a:r>
              <a:rPr lang="cs-CZ" dirty="0"/>
              <a:t>využít aplikaci pro rezervaci účastníků na akci včetně hlídání počtu účastníků</a:t>
            </a:r>
          </a:p>
          <a:p>
            <a:pPr lvl="2"/>
            <a:r>
              <a:rPr lang="cs-CZ" dirty="0">
                <a:hlinkClick r:id="rId2"/>
              </a:rPr>
              <a:t>http://www.supersaas.cz/</a:t>
            </a:r>
            <a:r>
              <a:rPr lang="cs-CZ" dirty="0"/>
              <a:t>: 50 rezervací zdarma</a:t>
            </a:r>
          </a:p>
          <a:p>
            <a:pPr lvl="2"/>
            <a:r>
              <a:rPr lang="cs-CZ" dirty="0"/>
              <a:t>doplněk kalendáře Google Chrome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5EA2FB-3B98-4F59-A9C6-37128F1677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160162-7C57-4CA1-B3DE-7A1AAA398A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75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E010A1D1-64B4-4010-A7B0-83B7717D4FC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</p:spTree>
    <p:extLst>
      <p:ext uri="{BB962C8B-B14F-4D97-AF65-F5344CB8AC3E}">
        <p14:creationId xmlns:p14="http://schemas.microsoft.com/office/powerpoint/2010/main" val="398992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963A8-1D7A-4606-897C-0DA30D5A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Host v jiném </a:t>
            </a:r>
            <a:r>
              <a:rPr lang="cs-CZ" dirty="0" err="1"/>
              <a:t>tenantu</a:t>
            </a:r>
            <a:r>
              <a:rPr lang="cs-CZ" dirty="0"/>
              <a:t> Office 365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2869ADA8-3C9C-4E9C-81B5-3D3048ED9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plocha, prezentace, WB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31E2A8-EA83-4402-BEC2-423F4D5784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463330-B3AB-4753-B170-7EFA46C46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C1C4FA58-C388-4A14-BA4E-6D6C9F02162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212CF447-CA45-44A7-BE5F-9C03D44E7CB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803782C-04E3-4041-88B1-F1D2042D5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1" y="2356365"/>
            <a:ext cx="5148816" cy="41214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3F27101-E224-4F40-A90D-C39E0CE9EDCA}"/>
              </a:ext>
            </a:extLst>
          </p:cNvPr>
          <p:cNvSpPr/>
          <p:nvPr/>
        </p:nvSpPr>
        <p:spPr bwMode="auto">
          <a:xfrm>
            <a:off x="2915816" y="5817882"/>
            <a:ext cx="1512168" cy="360041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71A9F01-E1E3-45A3-9011-A9C017F9A47F}"/>
              </a:ext>
            </a:extLst>
          </p:cNvPr>
          <p:cNvSpPr/>
          <p:nvPr/>
        </p:nvSpPr>
        <p:spPr bwMode="auto">
          <a:xfrm>
            <a:off x="3588272" y="2906714"/>
            <a:ext cx="504056" cy="36004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FEBB2BA-3DE5-4DD1-A41C-E56AFAEF0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027" y="1586134"/>
            <a:ext cx="2617325" cy="19301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AD7B1ED-53B1-468B-BAC0-68967E91C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060" y="3880491"/>
            <a:ext cx="2867425" cy="71447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248D2D4-DE50-461F-A10D-2EB7BC49B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343" y="5026969"/>
            <a:ext cx="2962094" cy="7144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43AB95F9-5EFF-4D8D-A6F4-1E3C5BBB0E16}"/>
              </a:ext>
            </a:extLst>
          </p:cNvPr>
          <p:cNvSpPr/>
          <p:nvPr/>
        </p:nvSpPr>
        <p:spPr bwMode="auto">
          <a:xfrm flipH="1">
            <a:off x="7879730" y="4877437"/>
            <a:ext cx="216024" cy="1064061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5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9C583-4967-47C2-ADB7-21E5B187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Host nepřihlášený do Office 365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8F8CB02F-0EBA-40A2-BB1C-6906A6D5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plocha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3CA491-5BAF-4763-9020-03B611199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Zkušenosti z online výuky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1291CF-1EEC-4D87-A7DA-280E4E4A6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Snímek </a:t>
            </a:r>
            <a:fld id="{92E6A34E-70C5-4BF0-BD66-0BC07EA1FFE1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DF3740-6401-4917-A9C1-8BF403F4E51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Workshop Expinit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A1ABC5-7AEB-46D8-B1EE-425329B30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2282482"/>
            <a:ext cx="4249252" cy="424286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4E9CA2A-F6DD-4E41-ABD4-397F24B69E70}"/>
              </a:ext>
            </a:extLst>
          </p:cNvPr>
          <p:cNvSpPr/>
          <p:nvPr/>
        </p:nvSpPr>
        <p:spPr bwMode="auto">
          <a:xfrm>
            <a:off x="1187624" y="4551306"/>
            <a:ext cx="936104" cy="36004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F6AC843-71E1-441F-8A86-D06AA8EE9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204852"/>
            <a:ext cx="2838846" cy="8002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CA1BB0-A230-41DC-AD7E-690DCE25E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424" y="1962928"/>
            <a:ext cx="821910" cy="8767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D3A1F95-685D-4D33-BC8D-1D1358CD3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5026969"/>
            <a:ext cx="2962094" cy="7144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21CDD65C-F92A-4A37-A0E7-79BCF0C63BD3}"/>
              </a:ext>
            </a:extLst>
          </p:cNvPr>
          <p:cNvSpPr/>
          <p:nvPr/>
        </p:nvSpPr>
        <p:spPr bwMode="auto">
          <a:xfrm flipH="1">
            <a:off x="7498483" y="4877437"/>
            <a:ext cx="216024" cy="1064061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98525"/>
      </p:ext>
    </p:extLst>
  </p:cSld>
  <p:clrMapOvr>
    <a:masterClrMapping/>
  </p:clrMapOvr>
</p:sld>
</file>

<file path=ppt/theme/theme1.xml><?xml version="1.0" encoding="utf-8"?>
<a:theme xmlns:a="http://schemas.openxmlformats.org/drawingml/2006/main" name="1_MIN">
  <a:themeElements>
    <a:clrScheme name="1_MIN 5">
      <a:dk1>
        <a:srgbClr val="1D4337"/>
      </a:dk1>
      <a:lt1>
        <a:srgbClr val="C6ECFF"/>
      </a:lt1>
      <a:dk2>
        <a:srgbClr val="1D4944"/>
      </a:dk2>
      <a:lt2>
        <a:srgbClr val="0000FD"/>
      </a:lt2>
      <a:accent1>
        <a:srgbClr val="71AD49"/>
      </a:accent1>
      <a:accent2>
        <a:srgbClr val="000066"/>
      </a:accent2>
      <a:accent3>
        <a:srgbClr val="DFF4FF"/>
      </a:accent3>
      <a:accent4>
        <a:srgbClr val="17382D"/>
      </a:accent4>
      <a:accent5>
        <a:srgbClr val="BBD3B1"/>
      </a:accent5>
      <a:accent6>
        <a:srgbClr val="00005C"/>
      </a:accent6>
      <a:hlink>
        <a:srgbClr val="1D4337"/>
      </a:hlink>
      <a:folHlink>
        <a:srgbClr val="7A8E32"/>
      </a:folHlink>
    </a:clrScheme>
    <a:fontScheme name="1_MI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IN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2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3">
        <a:dk1>
          <a:srgbClr val="1D4337"/>
        </a:dk1>
        <a:lt1>
          <a:srgbClr val="C6ECFF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4">
        <a:dk1>
          <a:srgbClr val="1D4337"/>
        </a:dk1>
        <a:lt1>
          <a:srgbClr val="C6ECFF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000066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00005C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N 5">
        <a:dk1>
          <a:srgbClr val="1D4337"/>
        </a:dk1>
        <a:lt1>
          <a:srgbClr val="C6ECFF"/>
        </a:lt1>
        <a:dk2>
          <a:srgbClr val="1D4944"/>
        </a:dk2>
        <a:lt2>
          <a:srgbClr val="0000FD"/>
        </a:lt2>
        <a:accent1>
          <a:srgbClr val="71AD49"/>
        </a:accent1>
        <a:accent2>
          <a:srgbClr val="000066"/>
        </a:accent2>
        <a:accent3>
          <a:srgbClr val="DFF4FF"/>
        </a:accent3>
        <a:accent4>
          <a:srgbClr val="17382D"/>
        </a:accent4>
        <a:accent5>
          <a:srgbClr val="BBD3B1"/>
        </a:accent5>
        <a:accent6>
          <a:srgbClr val="00005C"/>
        </a:accent6>
        <a:hlink>
          <a:srgbClr val="1D4337"/>
        </a:hlink>
        <a:folHlink>
          <a:srgbClr val="7A8E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2D56F08B6F15A4EB78EF740F1D1767E" ma:contentTypeVersion="3" ma:contentTypeDescription="Vytvoří nový dokument" ma:contentTypeScope="" ma:versionID="e273b7bb243c09098eac2dffdf70b3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030433ad095eeca91279377577e15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7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9D961A-CAA3-4B46-B5A6-2B1881F4A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0115D9-1274-4E0A-ACE0-69DDBE97BC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DA1282-8832-4DEC-96B5-6B250400E4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Min3</Template>
  <TotalTime>84910</TotalTime>
  <Words>2879</Words>
  <Application>Microsoft Office PowerPoint</Application>
  <PresentationFormat>Předvádění na obrazovce (4:3)</PresentationFormat>
  <Paragraphs>714</Paragraphs>
  <Slides>75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6" baseType="lpstr">
      <vt:lpstr>1_MIN</vt:lpstr>
      <vt:lpstr>Workshop 4  Zkušenosti z online výuky  v Microsoft Teams</vt:lpstr>
      <vt:lpstr>O firmě Expinit</vt:lpstr>
      <vt:lpstr>Osnova</vt:lpstr>
      <vt:lpstr>1 Vzdálená výuka</vt:lpstr>
      <vt:lpstr>1.1 Nastavení online schůzky</vt:lpstr>
      <vt:lpstr>Restrikce přístupu studentů</vt:lpstr>
      <vt:lpstr>1.2 Účast hostů na online výuce</vt:lpstr>
      <vt:lpstr>Host v jiném tenantu Office 365</vt:lpstr>
      <vt:lpstr>Host nepřihlášený do Office 365</vt:lpstr>
      <vt:lpstr>Rekapitulace</vt:lpstr>
      <vt:lpstr>1.3 Tlumení hlasu uživatelů schůzky</vt:lpstr>
      <vt:lpstr>1.4 Srovnání verzí Teams</vt:lpstr>
      <vt:lpstr>1.5 Sdílený obsah</vt:lpstr>
      <vt:lpstr>PowerPoint</vt:lpstr>
      <vt:lpstr>Odpovědi na otázky</vt:lpstr>
      <vt:lpstr>Sdílení obsahu studentů</vt:lpstr>
      <vt:lpstr>1.6 Role</vt:lpstr>
      <vt:lpstr>Oprávnění členů a hostů</vt:lpstr>
      <vt:lpstr>Značky</vt:lpstr>
      <vt:lpstr>Nastavení schůzky</vt:lpstr>
      <vt:lpstr>1.7 Chat na schůzce</vt:lpstr>
      <vt:lpstr>1.8 Souběžné schůzky</vt:lpstr>
      <vt:lpstr>1.9 Prezenční listina schůzky </vt:lpstr>
      <vt:lpstr>Seznam u skončené schůzky</vt:lpstr>
      <vt:lpstr>Analýza Mediasite</vt:lpstr>
      <vt:lpstr>1.10 Online výuka jazyků</vt:lpstr>
      <vt:lpstr>2 Microsoft Stream</vt:lpstr>
      <vt:lpstr>Podrobnosti o videu</vt:lpstr>
      <vt:lpstr>Kanály</vt:lpstr>
      <vt:lpstr>Speciální operace</vt:lpstr>
      <vt:lpstr>Automatické titulkování nahrávek</vt:lpstr>
      <vt:lpstr>Ukázka</vt:lpstr>
      <vt:lpstr>3 Microsoft Forms</vt:lpstr>
      <vt:lpstr>Kvíz</vt:lpstr>
      <vt:lpstr>Interakce v nahrávkách</vt:lpstr>
      <vt:lpstr>Hlasování v příspěvcích</vt:lpstr>
      <vt:lpstr>4 Příspěvky v kanálu</vt:lpstr>
      <vt:lpstr>Nastavení e-mailů o aktivitě</vt:lpstr>
      <vt:lpstr>Příspěvky</vt:lpstr>
      <vt:lpstr>Zmínka</vt:lpstr>
      <vt:lpstr>Oznámení</vt:lpstr>
      <vt:lpstr>Sdílení příspěvku do Outlooku</vt:lpstr>
      <vt:lpstr>Odstraňování příspěvků</vt:lpstr>
      <vt:lpstr>Moderování příspěvků v kanálu</vt:lpstr>
      <vt:lpstr>5 Microsoft Whiteboard</vt:lpstr>
      <vt:lpstr>Aplikace Whiteboard</vt:lpstr>
      <vt:lpstr>Názvy tabulí</vt:lpstr>
      <vt:lpstr>Simplexová metoda</vt:lpstr>
      <vt:lpstr>6 OneNote</vt:lpstr>
      <vt:lpstr>Objekty stránky</vt:lpstr>
      <vt:lpstr>7 Živé schůzky</vt:lpstr>
      <vt:lpstr>8 Mediasite</vt:lpstr>
      <vt:lpstr>9 InSIS a Teams</vt:lpstr>
      <vt:lpstr>10 Další využití Teams</vt:lpstr>
      <vt:lpstr>10.1 Individuální vzdálené konzultace závěrečných prací</vt:lpstr>
      <vt:lpstr>Informace formou odkazů</vt:lpstr>
      <vt:lpstr>Poznámkový blok OneNote</vt:lpstr>
      <vt:lpstr>Obhajoby závěrečných prací</vt:lpstr>
      <vt:lpstr>10.2 Vzdálené obhajoby seminárních prací</vt:lpstr>
      <vt:lpstr>Časovač délky vystoupení</vt:lpstr>
      <vt:lpstr>10.3 Sdílení výukových materiálů</vt:lpstr>
      <vt:lpstr>Výukové materiály</vt:lpstr>
      <vt:lpstr>Zamezení úprav studenty</vt:lpstr>
      <vt:lpstr>Připojení mknih</vt:lpstr>
      <vt:lpstr>10.4 Vzájemná komunikace</vt:lpstr>
      <vt:lpstr>Vzájemná komunikace</vt:lpstr>
      <vt:lpstr>10.5 Využití na U3V</vt:lpstr>
      <vt:lpstr>Zkušenosti z U3V</vt:lpstr>
      <vt:lpstr>11 Microsoft Bookings</vt:lpstr>
      <vt:lpstr>Zaměstnanci</vt:lpstr>
      <vt:lpstr>Rezervační stránka firmy Encián</vt:lpstr>
      <vt:lpstr>Služby a rezervační stránka</vt:lpstr>
      <vt:lpstr>Zákazníci a kalendář</vt:lpstr>
      <vt:lpstr>12 Odkazy</vt:lpstr>
      <vt:lpstr>Rezervace na akci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FFÚ VŠE  Intranet fakulty a příprava pro Teams</dc:title>
  <dc:subject>Workshop FMV VŠE</dc:subject>
  <dc:creator>Tomáš Kubálek</dc:creator>
  <cp:keywords/>
  <dc:description/>
  <cp:lastModifiedBy>Tomáš Kubálek</cp:lastModifiedBy>
  <cp:revision>2131</cp:revision>
  <dcterms:created xsi:type="dcterms:W3CDTF">2006-09-11T03:40:56Z</dcterms:created>
  <dcterms:modified xsi:type="dcterms:W3CDTF">2020-04-03T05:33:53Z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0x010100B2D56F08B6F15A4EB78EF740F1D1767E</vt:lpwstr>
  </property>
  <property fmtid="{D5CDD505-2E9C-101B-9397-08002B2CF9AE}" pid="4" name="AuthorIds_UIVersion_109568">
    <vt:lpwstr>13</vt:lpwstr>
  </property>
  <property fmtid="{D5CDD505-2E9C-101B-9397-08002B2CF9AE}" pid="5" name="Order">
    <vt:r8>16029200</vt:r8>
  </property>
  <property fmtid="{D5CDD505-2E9C-101B-9397-08002B2CF9AE}" pid="6" name="ComplianceAssetId">
    <vt:lpwstr/>
  </property>
</Properties>
</file>